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5" r:id="rId2"/>
  </p:sldMasterIdLst>
  <p:notesMasterIdLst>
    <p:notesMasterId r:id="rId52"/>
  </p:notesMasterIdLst>
  <p:handoutMasterIdLst>
    <p:handoutMasterId r:id="rId53"/>
  </p:handoutMasterIdLst>
  <p:sldIdLst>
    <p:sldId id="354" r:id="rId3"/>
    <p:sldId id="461" r:id="rId4"/>
    <p:sldId id="260" r:id="rId5"/>
    <p:sldId id="344" r:id="rId6"/>
    <p:sldId id="477" r:id="rId7"/>
    <p:sldId id="467" r:id="rId8"/>
    <p:sldId id="468" r:id="rId9"/>
    <p:sldId id="469" r:id="rId10"/>
    <p:sldId id="470" r:id="rId11"/>
    <p:sldId id="471" r:id="rId12"/>
    <p:sldId id="501" r:id="rId13"/>
    <p:sldId id="502" r:id="rId14"/>
    <p:sldId id="503" r:id="rId15"/>
    <p:sldId id="506" r:id="rId16"/>
    <p:sldId id="472" r:id="rId17"/>
    <p:sldId id="473" r:id="rId18"/>
    <p:sldId id="474" r:id="rId19"/>
    <p:sldId id="475" r:id="rId20"/>
    <p:sldId id="476" r:id="rId21"/>
    <p:sldId id="478" r:id="rId22"/>
    <p:sldId id="480" r:id="rId23"/>
    <p:sldId id="504" r:id="rId24"/>
    <p:sldId id="505" r:id="rId25"/>
    <p:sldId id="479" r:id="rId26"/>
    <p:sldId id="481" r:id="rId27"/>
    <p:sldId id="482" r:id="rId28"/>
    <p:sldId id="483" r:id="rId29"/>
    <p:sldId id="484" r:id="rId30"/>
    <p:sldId id="485" r:id="rId31"/>
    <p:sldId id="486" r:id="rId32"/>
    <p:sldId id="487" r:id="rId33"/>
    <p:sldId id="488" r:id="rId34"/>
    <p:sldId id="489" r:id="rId35"/>
    <p:sldId id="490" r:id="rId36"/>
    <p:sldId id="374" r:id="rId37"/>
    <p:sldId id="491" r:id="rId38"/>
    <p:sldId id="492" r:id="rId39"/>
    <p:sldId id="493" r:id="rId40"/>
    <p:sldId id="494" r:id="rId41"/>
    <p:sldId id="495" r:id="rId42"/>
    <p:sldId id="496" r:id="rId43"/>
    <p:sldId id="497" r:id="rId44"/>
    <p:sldId id="498" r:id="rId45"/>
    <p:sldId id="499" r:id="rId46"/>
    <p:sldId id="500" r:id="rId47"/>
    <p:sldId id="507" r:id="rId48"/>
    <p:sldId id="508" r:id="rId49"/>
    <p:sldId id="288" r:id="rId50"/>
    <p:sldId id="289" r:id="rId51"/>
  </p:sldIdLst>
  <p:sldSz cx="12188825"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nica Riccelli" initials="MR" lastIdx="6"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75E"/>
    <a:srgbClr val="00AADC"/>
    <a:srgbClr val="00ADE5"/>
    <a:srgbClr val="FFCCCC"/>
    <a:srgbClr val="FFE4CC"/>
    <a:srgbClr val="E8EDEF"/>
    <a:srgbClr val="5F5F5F"/>
    <a:srgbClr val="B0C3C8"/>
    <a:srgbClr val="8DA6B1"/>
    <a:srgbClr val="4155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24" autoAdjust="0"/>
    <p:restoredTop sz="85409" autoAdjust="0"/>
  </p:normalViewPr>
  <p:slideViewPr>
    <p:cSldViewPr snapToGrid="0">
      <p:cViewPr>
        <p:scale>
          <a:sx n="66" d="100"/>
          <a:sy n="66" d="100"/>
        </p:scale>
        <p:origin x="-744" y="30"/>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810"/>
    </p:cViewPr>
  </p:sorterViewPr>
  <p:notesViewPr>
    <p:cSldViewPr snapToGrid="0">
      <p:cViewPr varScale="1">
        <p:scale>
          <a:sx n="83" d="100"/>
          <a:sy n="83" d="100"/>
        </p:scale>
        <p:origin x="-31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53D4EB-C176-4E3F-8432-29639AA613C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AU"/>
        </a:p>
      </dgm:t>
    </dgm:pt>
    <dgm:pt modelId="{1BDE5400-233C-4C63-A822-0CA10CCED4C3}">
      <dgm:prSet/>
      <dgm:spPr/>
      <dgm:t>
        <a:bodyPr/>
        <a:lstStyle/>
        <a:p>
          <a:pPr rtl="0"/>
          <a:r>
            <a:rPr lang="en-US" dirty="0" smtClean="0"/>
            <a:t>3</a:t>
          </a:r>
          <a:endParaRPr lang="en-AU" dirty="0"/>
        </a:p>
      </dgm:t>
    </dgm:pt>
    <dgm:pt modelId="{8A9A44E8-05FE-42C6-8281-C039330D997A}" type="parTrans" cxnId="{EA0260FF-6D11-46CD-B296-6AB2C9DC3278}">
      <dgm:prSet/>
      <dgm:spPr/>
      <dgm:t>
        <a:bodyPr/>
        <a:lstStyle/>
        <a:p>
          <a:endParaRPr lang="en-AU"/>
        </a:p>
      </dgm:t>
    </dgm:pt>
    <dgm:pt modelId="{2E46747E-C450-444D-BFA4-D373BA6E8F2F}" type="sibTrans" cxnId="{EA0260FF-6D11-46CD-B296-6AB2C9DC3278}">
      <dgm:prSet/>
      <dgm:spPr/>
      <dgm:t>
        <a:bodyPr/>
        <a:lstStyle/>
        <a:p>
          <a:endParaRPr lang="en-AU"/>
        </a:p>
      </dgm:t>
    </dgm:pt>
    <dgm:pt modelId="{5BAFEB1F-C1E6-44C2-9786-B2BB80081ADB}">
      <dgm:prSet/>
      <dgm:spPr/>
      <dgm:t>
        <a:bodyPr/>
        <a:lstStyle/>
        <a:p>
          <a:pPr rtl="0"/>
          <a:r>
            <a:rPr lang="en-US" dirty="0" smtClean="0"/>
            <a:t>12.2.0.1 Enterprise Edition Single Instance Container Oracle Database</a:t>
          </a:r>
          <a:endParaRPr lang="en-AU" dirty="0"/>
        </a:p>
      </dgm:t>
    </dgm:pt>
    <dgm:pt modelId="{10973FF2-3F8D-4AEE-BE09-AC97D84A3C70}" type="parTrans" cxnId="{AD4AFFA0-7B71-4754-8F0F-156AD26807A4}">
      <dgm:prSet/>
      <dgm:spPr/>
      <dgm:t>
        <a:bodyPr/>
        <a:lstStyle/>
        <a:p>
          <a:endParaRPr lang="en-AU"/>
        </a:p>
      </dgm:t>
    </dgm:pt>
    <dgm:pt modelId="{9B847B60-4F2F-4565-BDAD-B33A76A2BC33}" type="sibTrans" cxnId="{AD4AFFA0-7B71-4754-8F0F-156AD26807A4}">
      <dgm:prSet/>
      <dgm:spPr/>
      <dgm:t>
        <a:bodyPr/>
        <a:lstStyle/>
        <a:p>
          <a:endParaRPr lang="en-AU"/>
        </a:p>
      </dgm:t>
    </dgm:pt>
    <dgm:pt modelId="{6782748A-016F-45F6-9851-8941AFC7CF2F}" type="pres">
      <dgm:prSet presAssocID="{BA53D4EB-C176-4E3F-8432-29639AA613C3}" presName="linearFlow" presStyleCnt="0">
        <dgm:presLayoutVars>
          <dgm:dir/>
          <dgm:animLvl val="lvl"/>
          <dgm:resizeHandles val="exact"/>
        </dgm:presLayoutVars>
      </dgm:prSet>
      <dgm:spPr/>
      <dgm:t>
        <a:bodyPr/>
        <a:lstStyle/>
        <a:p>
          <a:endParaRPr lang="en-AU"/>
        </a:p>
      </dgm:t>
    </dgm:pt>
    <dgm:pt modelId="{0240FC6B-6C7B-4CC3-834C-97C6C9352335}" type="pres">
      <dgm:prSet presAssocID="{1BDE5400-233C-4C63-A822-0CA10CCED4C3}" presName="composite" presStyleCnt="0"/>
      <dgm:spPr/>
    </dgm:pt>
    <dgm:pt modelId="{26A7C4D0-3025-4FD4-9D32-F83369C4DD18}" type="pres">
      <dgm:prSet presAssocID="{1BDE5400-233C-4C63-A822-0CA10CCED4C3}" presName="parentText" presStyleLbl="alignNode1" presStyleIdx="0" presStyleCnt="1">
        <dgm:presLayoutVars>
          <dgm:chMax val="1"/>
          <dgm:bulletEnabled val="1"/>
        </dgm:presLayoutVars>
      </dgm:prSet>
      <dgm:spPr/>
      <dgm:t>
        <a:bodyPr/>
        <a:lstStyle/>
        <a:p>
          <a:endParaRPr lang="en-AU"/>
        </a:p>
      </dgm:t>
    </dgm:pt>
    <dgm:pt modelId="{22FFB052-8EF4-4C30-98FD-D792339ED775}" type="pres">
      <dgm:prSet presAssocID="{1BDE5400-233C-4C63-A822-0CA10CCED4C3}" presName="descendantText" presStyleLbl="alignAcc1" presStyleIdx="0" presStyleCnt="1">
        <dgm:presLayoutVars>
          <dgm:bulletEnabled val="1"/>
        </dgm:presLayoutVars>
      </dgm:prSet>
      <dgm:spPr/>
      <dgm:t>
        <a:bodyPr/>
        <a:lstStyle/>
        <a:p>
          <a:endParaRPr lang="en-AU"/>
        </a:p>
      </dgm:t>
    </dgm:pt>
  </dgm:ptLst>
  <dgm:cxnLst>
    <dgm:cxn modelId="{EA0260FF-6D11-46CD-B296-6AB2C9DC3278}" srcId="{BA53D4EB-C176-4E3F-8432-29639AA613C3}" destId="{1BDE5400-233C-4C63-A822-0CA10CCED4C3}" srcOrd="0" destOrd="0" parTransId="{8A9A44E8-05FE-42C6-8281-C039330D997A}" sibTransId="{2E46747E-C450-444D-BFA4-D373BA6E8F2F}"/>
    <dgm:cxn modelId="{AD4AFFA0-7B71-4754-8F0F-156AD26807A4}" srcId="{1BDE5400-233C-4C63-A822-0CA10CCED4C3}" destId="{5BAFEB1F-C1E6-44C2-9786-B2BB80081ADB}" srcOrd="0" destOrd="0" parTransId="{10973FF2-3F8D-4AEE-BE09-AC97D84A3C70}" sibTransId="{9B847B60-4F2F-4565-BDAD-B33A76A2BC33}"/>
    <dgm:cxn modelId="{B5C5F9C5-53C2-493F-88E1-533071608463}" type="presOf" srcId="{1BDE5400-233C-4C63-A822-0CA10CCED4C3}" destId="{26A7C4D0-3025-4FD4-9D32-F83369C4DD18}" srcOrd="0" destOrd="0" presId="urn:microsoft.com/office/officeart/2005/8/layout/chevron2"/>
    <dgm:cxn modelId="{D1EB5737-A440-47D5-A283-E9FB6F0AD199}" type="presOf" srcId="{BA53D4EB-C176-4E3F-8432-29639AA613C3}" destId="{6782748A-016F-45F6-9851-8941AFC7CF2F}" srcOrd="0" destOrd="0" presId="urn:microsoft.com/office/officeart/2005/8/layout/chevron2"/>
    <dgm:cxn modelId="{FE7ACFBF-441D-45A2-90E0-94CB092473CD}" type="presOf" srcId="{5BAFEB1F-C1E6-44C2-9786-B2BB80081ADB}" destId="{22FFB052-8EF4-4C30-98FD-D792339ED775}" srcOrd="0" destOrd="0" presId="urn:microsoft.com/office/officeart/2005/8/layout/chevron2"/>
    <dgm:cxn modelId="{EB91C3E3-8DF6-4733-A715-5A1DDFDB1162}" type="presParOf" srcId="{6782748A-016F-45F6-9851-8941AFC7CF2F}" destId="{0240FC6B-6C7B-4CC3-834C-97C6C9352335}" srcOrd="0" destOrd="0" presId="urn:microsoft.com/office/officeart/2005/8/layout/chevron2"/>
    <dgm:cxn modelId="{44034EF6-FE13-4994-9DE2-EFE43F6A29EC}" type="presParOf" srcId="{0240FC6B-6C7B-4CC3-834C-97C6C9352335}" destId="{26A7C4D0-3025-4FD4-9D32-F83369C4DD18}" srcOrd="0" destOrd="0" presId="urn:microsoft.com/office/officeart/2005/8/layout/chevron2"/>
    <dgm:cxn modelId="{A5F6B83B-DF65-4FE4-8943-E2FF841C7D5F}" type="presParOf" srcId="{0240FC6B-6C7B-4CC3-834C-97C6C9352335}" destId="{22FFB052-8EF4-4C30-98FD-D792339ED77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53D4EB-C176-4E3F-8432-29639AA613C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AU"/>
        </a:p>
      </dgm:t>
    </dgm:pt>
    <dgm:pt modelId="{1BDE5400-233C-4C63-A822-0CA10CCED4C3}">
      <dgm:prSet/>
      <dgm:spPr/>
      <dgm:t>
        <a:bodyPr/>
        <a:lstStyle/>
        <a:p>
          <a:pPr rtl="0"/>
          <a:r>
            <a:rPr lang="en-US" dirty="0" smtClean="0"/>
            <a:t>4</a:t>
          </a:r>
          <a:endParaRPr lang="en-AU" dirty="0"/>
        </a:p>
      </dgm:t>
    </dgm:pt>
    <dgm:pt modelId="{8A9A44E8-05FE-42C6-8281-C039330D997A}" type="parTrans" cxnId="{EA0260FF-6D11-46CD-B296-6AB2C9DC3278}">
      <dgm:prSet/>
      <dgm:spPr/>
      <dgm:t>
        <a:bodyPr/>
        <a:lstStyle/>
        <a:p>
          <a:endParaRPr lang="en-AU"/>
        </a:p>
      </dgm:t>
    </dgm:pt>
    <dgm:pt modelId="{2E46747E-C450-444D-BFA4-D373BA6E8F2F}" type="sibTrans" cxnId="{EA0260FF-6D11-46CD-B296-6AB2C9DC3278}">
      <dgm:prSet/>
      <dgm:spPr/>
      <dgm:t>
        <a:bodyPr/>
        <a:lstStyle/>
        <a:p>
          <a:endParaRPr lang="en-AU"/>
        </a:p>
      </dgm:t>
    </dgm:pt>
    <dgm:pt modelId="{5BAFEB1F-C1E6-44C2-9786-B2BB80081ADB}">
      <dgm:prSet/>
      <dgm:spPr/>
      <dgm:t>
        <a:bodyPr/>
        <a:lstStyle/>
        <a:p>
          <a:pPr rtl="0"/>
          <a:r>
            <a:rPr lang="en-US" dirty="0" smtClean="0"/>
            <a:t>12.2.1.3 FMW Infrastructure (Admin Server and Domain)</a:t>
          </a:r>
          <a:endParaRPr lang="en-AU" dirty="0"/>
        </a:p>
      </dgm:t>
    </dgm:pt>
    <dgm:pt modelId="{10973FF2-3F8D-4AEE-BE09-AC97D84A3C70}" type="parTrans" cxnId="{AD4AFFA0-7B71-4754-8F0F-156AD26807A4}">
      <dgm:prSet/>
      <dgm:spPr/>
      <dgm:t>
        <a:bodyPr/>
        <a:lstStyle/>
        <a:p>
          <a:endParaRPr lang="en-AU"/>
        </a:p>
      </dgm:t>
    </dgm:pt>
    <dgm:pt modelId="{9B847B60-4F2F-4565-BDAD-B33A76A2BC33}" type="sibTrans" cxnId="{AD4AFFA0-7B71-4754-8F0F-156AD26807A4}">
      <dgm:prSet/>
      <dgm:spPr/>
      <dgm:t>
        <a:bodyPr/>
        <a:lstStyle/>
        <a:p>
          <a:endParaRPr lang="en-AU"/>
        </a:p>
      </dgm:t>
    </dgm:pt>
    <dgm:pt modelId="{6782748A-016F-45F6-9851-8941AFC7CF2F}" type="pres">
      <dgm:prSet presAssocID="{BA53D4EB-C176-4E3F-8432-29639AA613C3}" presName="linearFlow" presStyleCnt="0">
        <dgm:presLayoutVars>
          <dgm:dir/>
          <dgm:animLvl val="lvl"/>
          <dgm:resizeHandles val="exact"/>
        </dgm:presLayoutVars>
      </dgm:prSet>
      <dgm:spPr/>
      <dgm:t>
        <a:bodyPr/>
        <a:lstStyle/>
        <a:p>
          <a:endParaRPr lang="en-AU"/>
        </a:p>
      </dgm:t>
    </dgm:pt>
    <dgm:pt modelId="{0240FC6B-6C7B-4CC3-834C-97C6C9352335}" type="pres">
      <dgm:prSet presAssocID="{1BDE5400-233C-4C63-A822-0CA10CCED4C3}" presName="composite" presStyleCnt="0"/>
      <dgm:spPr/>
    </dgm:pt>
    <dgm:pt modelId="{26A7C4D0-3025-4FD4-9D32-F83369C4DD18}" type="pres">
      <dgm:prSet presAssocID="{1BDE5400-233C-4C63-A822-0CA10CCED4C3}" presName="parentText" presStyleLbl="alignNode1" presStyleIdx="0" presStyleCnt="1">
        <dgm:presLayoutVars>
          <dgm:chMax val="1"/>
          <dgm:bulletEnabled val="1"/>
        </dgm:presLayoutVars>
      </dgm:prSet>
      <dgm:spPr/>
      <dgm:t>
        <a:bodyPr/>
        <a:lstStyle/>
        <a:p>
          <a:endParaRPr lang="en-AU"/>
        </a:p>
      </dgm:t>
    </dgm:pt>
    <dgm:pt modelId="{22FFB052-8EF4-4C30-98FD-D792339ED775}" type="pres">
      <dgm:prSet presAssocID="{1BDE5400-233C-4C63-A822-0CA10CCED4C3}" presName="descendantText" presStyleLbl="alignAcc1" presStyleIdx="0" presStyleCnt="1">
        <dgm:presLayoutVars>
          <dgm:bulletEnabled val="1"/>
        </dgm:presLayoutVars>
      </dgm:prSet>
      <dgm:spPr/>
      <dgm:t>
        <a:bodyPr/>
        <a:lstStyle/>
        <a:p>
          <a:endParaRPr lang="en-AU"/>
        </a:p>
      </dgm:t>
    </dgm:pt>
  </dgm:ptLst>
  <dgm:cxnLst>
    <dgm:cxn modelId="{CEF14C10-EE3F-4A02-A0CD-5F6415AD9CB1}" type="presOf" srcId="{1BDE5400-233C-4C63-A822-0CA10CCED4C3}" destId="{26A7C4D0-3025-4FD4-9D32-F83369C4DD18}" srcOrd="0" destOrd="0" presId="urn:microsoft.com/office/officeart/2005/8/layout/chevron2"/>
    <dgm:cxn modelId="{EA0260FF-6D11-46CD-B296-6AB2C9DC3278}" srcId="{BA53D4EB-C176-4E3F-8432-29639AA613C3}" destId="{1BDE5400-233C-4C63-A822-0CA10CCED4C3}" srcOrd="0" destOrd="0" parTransId="{8A9A44E8-05FE-42C6-8281-C039330D997A}" sibTransId="{2E46747E-C450-444D-BFA4-D373BA6E8F2F}"/>
    <dgm:cxn modelId="{B7F6EC54-809A-4E3E-9998-2076DFA25576}" type="presOf" srcId="{5BAFEB1F-C1E6-44C2-9786-B2BB80081ADB}" destId="{22FFB052-8EF4-4C30-98FD-D792339ED775}" srcOrd="0" destOrd="0" presId="urn:microsoft.com/office/officeart/2005/8/layout/chevron2"/>
    <dgm:cxn modelId="{AD4AFFA0-7B71-4754-8F0F-156AD26807A4}" srcId="{1BDE5400-233C-4C63-A822-0CA10CCED4C3}" destId="{5BAFEB1F-C1E6-44C2-9786-B2BB80081ADB}" srcOrd="0" destOrd="0" parTransId="{10973FF2-3F8D-4AEE-BE09-AC97D84A3C70}" sibTransId="{9B847B60-4F2F-4565-BDAD-B33A76A2BC33}"/>
    <dgm:cxn modelId="{8CB24CA4-2ECD-45EF-B849-60BBE388DDDB}" type="presOf" srcId="{BA53D4EB-C176-4E3F-8432-29639AA613C3}" destId="{6782748A-016F-45F6-9851-8941AFC7CF2F}" srcOrd="0" destOrd="0" presId="urn:microsoft.com/office/officeart/2005/8/layout/chevron2"/>
    <dgm:cxn modelId="{F34353B7-2819-4858-BFC5-A8C16C273ACD}" type="presParOf" srcId="{6782748A-016F-45F6-9851-8941AFC7CF2F}" destId="{0240FC6B-6C7B-4CC3-834C-97C6C9352335}" srcOrd="0" destOrd="0" presId="urn:microsoft.com/office/officeart/2005/8/layout/chevron2"/>
    <dgm:cxn modelId="{D88472C7-05EC-413B-8ABA-844BD631353B}" type="presParOf" srcId="{0240FC6B-6C7B-4CC3-834C-97C6C9352335}" destId="{26A7C4D0-3025-4FD4-9D32-F83369C4DD18}" srcOrd="0" destOrd="0" presId="urn:microsoft.com/office/officeart/2005/8/layout/chevron2"/>
    <dgm:cxn modelId="{B5E66140-CB5A-4322-AD2F-6ACFE9F8A60D}" type="presParOf" srcId="{0240FC6B-6C7B-4CC3-834C-97C6C9352335}" destId="{22FFB052-8EF4-4C30-98FD-D792339ED775}"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53D4EB-C176-4E3F-8432-29639AA613C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AU"/>
        </a:p>
      </dgm:t>
    </dgm:pt>
    <dgm:pt modelId="{1BDE5400-233C-4C63-A822-0CA10CCED4C3}">
      <dgm:prSet/>
      <dgm:spPr/>
      <dgm:t>
        <a:bodyPr/>
        <a:lstStyle/>
        <a:p>
          <a:pPr rtl="0"/>
          <a:r>
            <a:rPr lang="en-US" dirty="0" smtClean="0"/>
            <a:t>5</a:t>
          </a:r>
          <a:endParaRPr lang="en-AU" dirty="0"/>
        </a:p>
      </dgm:t>
    </dgm:pt>
    <dgm:pt modelId="{8A9A44E8-05FE-42C6-8281-C039330D997A}" type="parTrans" cxnId="{EA0260FF-6D11-46CD-B296-6AB2C9DC3278}">
      <dgm:prSet/>
      <dgm:spPr/>
      <dgm:t>
        <a:bodyPr/>
        <a:lstStyle/>
        <a:p>
          <a:endParaRPr lang="en-AU"/>
        </a:p>
      </dgm:t>
    </dgm:pt>
    <dgm:pt modelId="{2E46747E-C450-444D-BFA4-D373BA6E8F2F}" type="sibTrans" cxnId="{EA0260FF-6D11-46CD-B296-6AB2C9DC3278}">
      <dgm:prSet/>
      <dgm:spPr/>
      <dgm:t>
        <a:bodyPr/>
        <a:lstStyle/>
        <a:p>
          <a:endParaRPr lang="en-AU"/>
        </a:p>
      </dgm:t>
    </dgm:pt>
    <dgm:pt modelId="{5BAFEB1F-C1E6-44C2-9786-B2BB80081ADB}">
      <dgm:prSet custT="1"/>
      <dgm:spPr/>
      <dgm:t>
        <a:bodyPr/>
        <a:lstStyle/>
        <a:p>
          <a:pPr rtl="0"/>
          <a:r>
            <a:rPr lang="en-US" sz="1400" dirty="0" smtClean="0"/>
            <a:t>Application Server 8.0.4 BD_PACK</a:t>
          </a:r>
          <a:endParaRPr lang="en-AU" sz="1400" dirty="0"/>
        </a:p>
      </dgm:t>
    </dgm:pt>
    <dgm:pt modelId="{10973FF2-3F8D-4AEE-BE09-AC97D84A3C70}" type="parTrans" cxnId="{AD4AFFA0-7B71-4754-8F0F-156AD26807A4}">
      <dgm:prSet/>
      <dgm:spPr/>
      <dgm:t>
        <a:bodyPr/>
        <a:lstStyle/>
        <a:p>
          <a:endParaRPr lang="en-AU"/>
        </a:p>
      </dgm:t>
    </dgm:pt>
    <dgm:pt modelId="{9B847B60-4F2F-4565-BDAD-B33A76A2BC33}" type="sibTrans" cxnId="{AD4AFFA0-7B71-4754-8F0F-156AD26807A4}">
      <dgm:prSet/>
      <dgm:spPr/>
      <dgm:t>
        <a:bodyPr/>
        <a:lstStyle/>
        <a:p>
          <a:endParaRPr lang="en-AU"/>
        </a:p>
      </dgm:t>
    </dgm:pt>
    <dgm:pt modelId="{6782748A-016F-45F6-9851-8941AFC7CF2F}" type="pres">
      <dgm:prSet presAssocID="{BA53D4EB-C176-4E3F-8432-29639AA613C3}" presName="linearFlow" presStyleCnt="0">
        <dgm:presLayoutVars>
          <dgm:dir/>
          <dgm:animLvl val="lvl"/>
          <dgm:resizeHandles val="exact"/>
        </dgm:presLayoutVars>
      </dgm:prSet>
      <dgm:spPr/>
      <dgm:t>
        <a:bodyPr/>
        <a:lstStyle/>
        <a:p>
          <a:endParaRPr lang="en-AU"/>
        </a:p>
      </dgm:t>
    </dgm:pt>
    <dgm:pt modelId="{0240FC6B-6C7B-4CC3-834C-97C6C9352335}" type="pres">
      <dgm:prSet presAssocID="{1BDE5400-233C-4C63-A822-0CA10CCED4C3}" presName="composite" presStyleCnt="0"/>
      <dgm:spPr/>
    </dgm:pt>
    <dgm:pt modelId="{26A7C4D0-3025-4FD4-9D32-F83369C4DD18}" type="pres">
      <dgm:prSet presAssocID="{1BDE5400-233C-4C63-A822-0CA10CCED4C3}" presName="parentText" presStyleLbl="alignNode1" presStyleIdx="0" presStyleCnt="1">
        <dgm:presLayoutVars>
          <dgm:chMax val="1"/>
          <dgm:bulletEnabled val="1"/>
        </dgm:presLayoutVars>
      </dgm:prSet>
      <dgm:spPr/>
      <dgm:t>
        <a:bodyPr/>
        <a:lstStyle/>
        <a:p>
          <a:endParaRPr lang="en-AU"/>
        </a:p>
      </dgm:t>
    </dgm:pt>
    <dgm:pt modelId="{22FFB052-8EF4-4C30-98FD-D792339ED775}" type="pres">
      <dgm:prSet presAssocID="{1BDE5400-233C-4C63-A822-0CA10CCED4C3}" presName="descendantText" presStyleLbl="alignAcc1" presStyleIdx="0" presStyleCnt="1">
        <dgm:presLayoutVars>
          <dgm:bulletEnabled val="1"/>
        </dgm:presLayoutVars>
      </dgm:prSet>
      <dgm:spPr/>
      <dgm:t>
        <a:bodyPr/>
        <a:lstStyle/>
        <a:p>
          <a:endParaRPr lang="en-AU"/>
        </a:p>
      </dgm:t>
    </dgm:pt>
  </dgm:ptLst>
  <dgm:cxnLst>
    <dgm:cxn modelId="{485B545A-09E9-47E5-849A-4C5765C21B52}" type="presOf" srcId="{BA53D4EB-C176-4E3F-8432-29639AA613C3}" destId="{6782748A-016F-45F6-9851-8941AFC7CF2F}" srcOrd="0" destOrd="0" presId="urn:microsoft.com/office/officeart/2005/8/layout/chevron2"/>
    <dgm:cxn modelId="{EA0260FF-6D11-46CD-B296-6AB2C9DC3278}" srcId="{BA53D4EB-C176-4E3F-8432-29639AA613C3}" destId="{1BDE5400-233C-4C63-A822-0CA10CCED4C3}" srcOrd="0" destOrd="0" parTransId="{8A9A44E8-05FE-42C6-8281-C039330D997A}" sibTransId="{2E46747E-C450-444D-BFA4-D373BA6E8F2F}"/>
    <dgm:cxn modelId="{49D8A34D-7F90-4C08-92F1-A9AA9540B1E9}" type="presOf" srcId="{5BAFEB1F-C1E6-44C2-9786-B2BB80081ADB}" destId="{22FFB052-8EF4-4C30-98FD-D792339ED775}" srcOrd="0" destOrd="0" presId="urn:microsoft.com/office/officeart/2005/8/layout/chevron2"/>
    <dgm:cxn modelId="{7D38E3F3-9E66-472E-A345-7DB09C547F60}" type="presOf" srcId="{1BDE5400-233C-4C63-A822-0CA10CCED4C3}" destId="{26A7C4D0-3025-4FD4-9D32-F83369C4DD18}" srcOrd="0" destOrd="0" presId="urn:microsoft.com/office/officeart/2005/8/layout/chevron2"/>
    <dgm:cxn modelId="{AD4AFFA0-7B71-4754-8F0F-156AD26807A4}" srcId="{1BDE5400-233C-4C63-A822-0CA10CCED4C3}" destId="{5BAFEB1F-C1E6-44C2-9786-B2BB80081ADB}" srcOrd="0" destOrd="0" parTransId="{10973FF2-3F8D-4AEE-BE09-AC97D84A3C70}" sibTransId="{9B847B60-4F2F-4565-BDAD-B33A76A2BC33}"/>
    <dgm:cxn modelId="{929CE66C-67EC-42F6-A975-4ED5A2D30B9F}" type="presParOf" srcId="{6782748A-016F-45F6-9851-8941AFC7CF2F}" destId="{0240FC6B-6C7B-4CC3-834C-97C6C9352335}" srcOrd="0" destOrd="0" presId="urn:microsoft.com/office/officeart/2005/8/layout/chevron2"/>
    <dgm:cxn modelId="{E4115346-E395-4576-866B-14547C8815AA}" type="presParOf" srcId="{0240FC6B-6C7B-4CC3-834C-97C6C9352335}" destId="{26A7C4D0-3025-4FD4-9D32-F83369C4DD18}" srcOrd="0" destOrd="0" presId="urn:microsoft.com/office/officeart/2005/8/layout/chevron2"/>
    <dgm:cxn modelId="{543B78B7-5EF3-4BEB-A912-6E4FFF15A6CD}" type="presParOf" srcId="{0240FC6B-6C7B-4CC3-834C-97C6C9352335}" destId="{22FFB052-8EF4-4C30-98FD-D792339ED775}"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53D4EB-C176-4E3F-8432-29639AA613C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AU"/>
        </a:p>
      </dgm:t>
    </dgm:pt>
    <dgm:pt modelId="{1BDE5400-233C-4C63-A822-0CA10CCED4C3}">
      <dgm:prSet/>
      <dgm:spPr/>
      <dgm:t>
        <a:bodyPr/>
        <a:lstStyle/>
        <a:p>
          <a:pPr rtl="0"/>
          <a:r>
            <a:rPr lang="en-US" dirty="0" smtClean="0"/>
            <a:t>2</a:t>
          </a:r>
          <a:endParaRPr lang="en-AU" dirty="0"/>
        </a:p>
      </dgm:t>
    </dgm:pt>
    <dgm:pt modelId="{8A9A44E8-05FE-42C6-8281-C039330D997A}" type="parTrans" cxnId="{EA0260FF-6D11-46CD-B296-6AB2C9DC3278}">
      <dgm:prSet/>
      <dgm:spPr/>
      <dgm:t>
        <a:bodyPr/>
        <a:lstStyle/>
        <a:p>
          <a:endParaRPr lang="en-AU"/>
        </a:p>
      </dgm:t>
    </dgm:pt>
    <dgm:pt modelId="{2E46747E-C450-444D-BFA4-D373BA6E8F2F}" type="sibTrans" cxnId="{EA0260FF-6D11-46CD-B296-6AB2C9DC3278}">
      <dgm:prSet/>
      <dgm:spPr/>
      <dgm:t>
        <a:bodyPr/>
        <a:lstStyle/>
        <a:p>
          <a:endParaRPr lang="en-AU"/>
        </a:p>
      </dgm:t>
    </dgm:pt>
    <dgm:pt modelId="{5BAFEB1F-C1E6-44C2-9786-B2BB80081ADB}">
      <dgm:prSet custT="1"/>
      <dgm:spPr/>
      <dgm:t>
        <a:bodyPr/>
        <a:lstStyle/>
        <a:p>
          <a:pPr rtl="0"/>
          <a:r>
            <a:rPr lang="en-US" sz="1400" dirty="0" smtClean="0"/>
            <a:t>1.8-171 Oracle JDK</a:t>
          </a:r>
          <a:endParaRPr lang="en-AU" sz="1400" dirty="0"/>
        </a:p>
      </dgm:t>
    </dgm:pt>
    <dgm:pt modelId="{10973FF2-3F8D-4AEE-BE09-AC97D84A3C70}" type="parTrans" cxnId="{AD4AFFA0-7B71-4754-8F0F-156AD26807A4}">
      <dgm:prSet/>
      <dgm:spPr/>
      <dgm:t>
        <a:bodyPr/>
        <a:lstStyle/>
        <a:p>
          <a:endParaRPr lang="en-AU"/>
        </a:p>
      </dgm:t>
    </dgm:pt>
    <dgm:pt modelId="{9B847B60-4F2F-4565-BDAD-B33A76A2BC33}" type="sibTrans" cxnId="{AD4AFFA0-7B71-4754-8F0F-156AD26807A4}">
      <dgm:prSet/>
      <dgm:spPr/>
      <dgm:t>
        <a:bodyPr/>
        <a:lstStyle/>
        <a:p>
          <a:endParaRPr lang="en-AU"/>
        </a:p>
      </dgm:t>
    </dgm:pt>
    <dgm:pt modelId="{6782748A-016F-45F6-9851-8941AFC7CF2F}" type="pres">
      <dgm:prSet presAssocID="{BA53D4EB-C176-4E3F-8432-29639AA613C3}" presName="linearFlow" presStyleCnt="0">
        <dgm:presLayoutVars>
          <dgm:dir/>
          <dgm:animLvl val="lvl"/>
          <dgm:resizeHandles val="exact"/>
        </dgm:presLayoutVars>
      </dgm:prSet>
      <dgm:spPr/>
      <dgm:t>
        <a:bodyPr/>
        <a:lstStyle/>
        <a:p>
          <a:endParaRPr lang="en-AU"/>
        </a:p>
      </dgm:t>
    </dgm:pt>
    <dgm:pt modelId="{0240FC6B-6C7B-4CC3-834C-97C6C9352335}" type="pres">
      <dgm:prSet presAssocID="{1BDE5400-233C-4C63-A822-0CA10CCED4C3}" presName="composite" presStyleCnt="0"/>
      <dgm:spPr/>
    </dgm:pt>
    <dgm:pt modelId="{26A7C4D0-3025-4FD4-9D32-F83369C4DD18}" type="pres">
      <dgm:prSet presAssocID="{1BDE5400-233C-4C63-A822-0CA10CCED4C3}" presName="parentText" presStyleLbl="alignNode1" presStyleIdx="0" presStyleCnt="1">
        <dgm:presLayoutVars>
          <dgm:chMax val="1"/>
          <dgm:bulletEnabled val="1"/>
        </dgm:presLayoutVars>
      </dgm:prSet>
      <dgm:spPr/>
      <dgm:t>
        <a:bodyPr/>
        <a:lstStyle/>
        <a:p>
          <a:endParaRPr lang="en-AU"/>
        </a:p>
      </dgm:t>
    </dgm:pt>
    <dgm:pt modelId="{22FFB052-8EF4-4C30-98FD-D792339ED775}" type="pres">
      <dgm:prSet presAssocID="{1BDE5400-233C-4C63-A822-0CA10CCED4C3}" presName="descendantText" presStyleLbl="alignAcc1" presStyleIdx="0" presStyleCnt="1">
        <dgm:presLayoutVars>
          <dgm:bulletEnabled val="1"/>
        </dgm:presLayoutVars>
      </dgm:prSet>
      <dgm:spPr/>
      <dgm:t>
        <a:bodyPr/>
        <a:lstStyle/>
        <a:p>
          <a:endParaRPr lang="en-AU"/>
        </a:p>
      </dgm:t>
    </dgm:pt>
  </dgm:ptLst>
  <dgm:cxnLst>
    <dgm:cxn modelId="{EA0260FF-6D11-46CD-B296-6AB2C9DC3278}" srcId="{BA53D4EB-C176-4E3F-8432-29639AA613C3}" destId="{1BDE5400-233C-4C63-A822-0CA10CCED4C3}" srcOrd="0" destOrd="0" parTransId="{8A9A44E8-05FE-42C6-8281-C039330D997A}" sibTransId="{2E46747E-C450-444D-BFA4-D373BA6E8F2F}"/>
    <dgm:cxn modelId="{1B1B3E41-F71D-4F5F-801E-FC096F0B2044}" type="presOf" srcId="{1BDE5400-233C-4C63-A822-0CA10CCED4C3}" destId="{26A7C4D0-3025-4FD4-9D32-F83369C4DD18}" srcOrd="0" destOrd="0" presId="urn:microsoft.com/office/officeart/2005/8/layout/chevron2"/>
    <dgm:cxn modelId="{AD4AFFA0-7B71-4754-8F0F-156AD26807A4}" srcId="{1BDE5400-233C-4C63-A822-0CA10CCED4C3}" destId="{5BAFEB1F-C1E6-44C2-9786-B2BB80081ADB}" srcOrd="0" destOrd="0" parTransId="{10973FF2-3F8D-4AEE-BE09-AC97D84A3C70}" sibTransId="{9B847B60-4F2F-4565-BDAD-B33A76A2BC33}"/>
    <dgm:cxn modelId="{66BE7ED0-CABE-4E5F-A929-0C5E1E55CF18}" type="presOf" srcId="{5BAFEB1F-C1E6-44C2-9786-B2BB80081ADB}" destId="{22FFB052-8EF4-4C30-98FD-D792339ED775}" srcOrd="0" destOrd="0" presId="urn:microsoft.com/office/officeart/2005/8/layout/chevron2"/>
    <dgm:cxn modelId="{62B532A4-17AF-4D85-AEF5-881C592C4505}" type="presOf" srcId="{BA53D4EB-C176-4E3F-8432-29639AA613C3}" destId="{6782748A-016F-45F6-9851-8941AFC7CF2F}" srcOrd="0" destOrd="0" presId="urn:microsoft.com/office/officeart/2005/8/layout/chevron2"/>
    <dgm:cxn modelId="{4E805607-3AEB-4893-A743-1A9AA908F394}" type="presParOf" srcId="{6782748A-016F-45F6-9851-8941AFC7CF2F}" destId="{0240FC6B-6C7B-4CC3-834C-97C6C9352335}" srcOrd="0" destOrd="0" presId="urn:microsoft.com/office/officeart/2005/8/layout/chevron2"/>
    <dgm:cxn modelId="{C4A17F02-D0D3-4B39-AE9E-2DE39319E7CF}" type="presParOf" srcId="{0240FC6B-6C7B-4CC3-834C-97C6C9352335}" destId="{26A7C4D0-3025-4FD4-9D32-F83369C4DD18}" srcOrd="0" destOrd="0" presId="urn:microsoft.com/office/officeart/2005/8/layout/chevron2"/>
    <dgm:cxn modelId="{667C8C95-D2CF-4BE4-BD16-9AA718BF5CB9}" type="presParOf" srcId="{0240FC6B-6C7B-4CC3-834C-97C6C9352335}" destId="{22FFB052-8EF4-4C30-98FD-D792339ED775}" srcOrd="1" destOrd="0" presId="urn:microsoft.com/office/officeart/2005/8/layout/chevron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53D4EB-C176-4E3F-8432-29639AA613C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AU"/>
        </a:p>
      </dgm:t>
    </dgm:pt>
    <dgm:pt modelId="{1BDE5400-233C-4C63-A822-0CA10CCED4C3}">
      <dgm:prSet/>
      <dgm:spPr/>
      <dgm:t>
        <a:bodyPr/>
        <a:lstStyle/>
        <a:p>
          <a:pPr rtl="0"/>
          <a:r>
            <a:rPr lang="en-US" dirty="0" smtClean="0"/>
            <a:t>1</a:t>
          </a:r>
          <a:endParaRPr lang="en-AU" dirty="0"/>
        </a:p>
      </dgm:t>
    </dgm:pt>
    <dgm:pt modelId="{8A9A44E8-05FE-42C6-8281-C039330D997A}" type="parTrans" cxnId="{EA0260FF-6D11-46CD-B296-6AB2C9DC3278}">
      <dgm:prSet/>
      <dgm:spPr/>
      <dgm:t>
        <a:bodyPr/>
        <a:lstStyle/>
        <a:p>
          <a:endParaRPr lang="en-AU"/>
        </a:p>
      </dgm:t>
    </dgm:pt>
    <dgm:pt modelId="{2E46747E-C450-444D-BFA4-D373BA6E8F2F}" type="sibTrans" cxnId="{EA0260FF-6D11-46CD-B296-6AB2C9DC3278}">
      <dgm:prSet/>
      <dgm:spPr/>
      <dgm:t>
        <a:bodyPr/>
        <a:lstStyle/>
        <a:p>
          <a:endParaRPr lang="en-AU"/>
        </a:p>
      </dgm:t>
    </dgm:pt>
    <dgm:pt modelId="{5BAFEB1F-C1E6-44C2-9786-B2BB80081ADB}">
      <dgm:prSet custT="1"/>
      <dgm:spPr/>
      <dgm:t>
        <a:bodyPr/>
        <a:lstStyle/>
        <a:p>
          <a:pPr rtl="0"/>
          <a:r>
            <a:rPr lang="en-US" sz="1400" dirty="0" smtClean="0"/>
            <a:t>Oracle Linux 7.2 Slim Image</a:t>
          </a:r>
          <a:endParaRPr lang="en-AU" sz="1400" dirty="0"/>
        </a:p>
      </dgm:t>
    </dgm:pt>
    <dgm:pt modelId="{10973FF2-3F8D-4AEE-BE09-AC97D84A3C70}" type="parTrans" cxnId="{AD4AFFA0-7B71-4754-8F0F-156AD26807A4}">
      <dgm:prSet/>
      <dgm:spPr/>
      <dgm:t>
        <a:bodyPr/>
        <a:lstStyle/>
        <a:p>
          <a:endParaRPr lang="en-AU"/>
        </a:p>
      </dgm:t>
    </dgm:pt>
    <dgm:pt modelId="{9B847B60-4F2F-4565-BDAD-B33A76A2BC33}" type="sibTrans" cxnId="{AD4AFFA0-7B71-4754-8F0F-156AD26807A4}">
      <dgm:prSet/>
      <dgm:spPr/>
      <dgm:t>
        <a:bodyPr/>
        <a:lstStyle/>
        <a:p>
          <a:endParaRPr lang="en-AU"/>
        </a:p>
      </dgm:t>
    </dgm:pt>
    <dgm:pt modelId="{6782748A-016F-45F6-9851-8941AFC7CF2F}" type="pres">
      <dgm:prSet presAssocID="{BA53D4EB-C176-4E3F-8432-29639AA613C3}" presName="linearFlow" presStyleCnt="0">
        <dgm:presLayoutVars>
          <dgm:dir/>
          <dgm:animLvl val="lvl"/>
          <dgm:resizeHandles val="exact"/>
        </dgm:presLayoutVars>
      </dgm:prSet>
      <dgm:spPr/>
      <dgm:t>
        <a:bodyPr/>
        <a:lstStyle/>
        <a:p>
          <a:endParaRPr lang="en-AU"/>
        </a:p>
      </dgm:t>
    </dgm:pt>
    <dgm:pt modelId="{0240FC6B-6C7B-4CC3-834C-97C6C9352335}" type="pres">
      <dgm:prSet presAssocID="{1BDE5400-233C-4C63-A822-0CA10CCED4C3}" presName="composite" presStyleCnt="0"/>
      <dgm:spPr/>
    </dgm:pt>
    <dgm:pt modelId="{26A7C4D0-3025-4FD4-9D32-F83369C4DD18}" type="pres">
      <dgm:prSet presAssocID="{1BDE5400-233C-4C63-A822-0CA10CCED4C3}" presName="parentText" presStyleLbl="alignNode1" presStyleIdx="0" presStyleCnt="1">
        <dgm:presLayoutVars>
          <dgm:chMax val="1"/>
          <dgm:bulletEnabled val="1"/>
        </dgm:presLayoutVars>
      </dgm:prSet>
      <dgm:spPr/>
      <dgm:t>
        <a:bodyPr/>
        <a:lstStyle/>
        <a:p>
          <a:endParaRPr lang="en-AU"/>
        </a:p>
      </dgm:t>
    </dgm:pt>
    <dgm:pt modelId="{22FFB052-8EF4-4C30-98FD-D792339ED775}" type="pres">
      <dgm:prSet presAssocID="{1BDE5400-233C-4C63-A822-0CA10CCED4C3}" presName="descendantText" presStyleLbl="alignAcc1" presStyleIdx="0" presStyleCnt="1">
        <dgm:presLayoutVars>
          <dgm:bulletEnabled val="1"/>
        </dgm:presLayoutVars>
      </dgm:prSet>
      <dgm:spPr/>
      <dgm:t>
        <a:bodyPr/>
        <a:lstStyle/>
        <a:p>
          <a:endParaRPr lang="en-AU"/>
        </a:p>
      </dgm:t>
    </dgm:pt>
  </dgm:ptLst>
  <dgm:cxnLst>
    <dgm:cxn modelId="{F30A63D1-ACDA-423F-AB94-94168BC4FEAF}" type="presOf" srcId="{1BDE5400-233C-4C63-A822-0CA10CCED4C3}" destId="{26A7C4D0-3025-4FD4-9D32-F83369C4DD18}" srcOrd="0" destOrd="0" presId="urn:microsoft.com/office/officeart/2005/8/layout/chevron2"/>
    <dgm:cxn modelId="{53C0FDD8-A7DE-4BC5-AA73-0903BC397CFC}" type="presOf" srcId="{BA53D4EB-C176-4E3F-8432-29639AA613C3}" destId="{6782748A-016F-45F6-9851-8941AFC7CF2F}" srcOrd="0" destOrd="0" presId="urn:microsoft.com/office/officeart/2005/8/layout/chevron2"/>
    <dgm:cxn modelId="{EA0260FF-6D11-46CD-B296-6AB2C9DC3278}" srcId="{BA53D4EB-C176-4E3F-8432-29639AA613C3}" destId="{1BDE5400-233C-4C63-A822-0CA10CCED4C3}" srcOrd="0" destOrd="0" parTransId="{8A9A44E8-05FE-42C6-8281-C039330D997A}" sibTransId="{2E46747E-C450-444D-BFA4-D373BA6E8F2F}"/>
    <dgm:cxn modelId="{AD4AFFA0-7B71-4754-8F0F-156AD26807A4}" srcId="{1BDE5400-233C-4C63-A822-0CA10CCED4C3}" destId="{5BAFEB1F-C1E6-44C2-9786-B2BB80081ADB}" srcOrd="0" destOrd="0" parTransId="{10973FF2-3F8D-4AEE-BE09-AC97D84A3C70}" sibTransId="{9B847B60-4F2F-4565-BDAD-B33A76A2BC33}"/>
    <dgm:cxn modelId="{C00B4266-D4ED-4F6B-A789-7D1EBA363CBA}" type="presOf" srcId="{5BAFEB1F-C1E6-44C2-9786-B2BB80081ADB}" destId="{22FFB052-8EF4-4C30-98FD-D792339ED775}" srcOrd="0" destOrd="0" presId="urn:microsoft.com/office/officeart/2005/8/layout/chevron2"/>
    <dgm:cxn modelId="{E5368281-D8C7-416A-B506-CDEFC94EA77E}" type="presParOf" srcId="{6782748A-016F-45F6-9851-8941AFC7CF2F}" destId="{0240FC6B-6C7B-4CC3-834C-97C6C9352335}" srcOrd="0" destOrd="0" presId="urn:microsoft.com/office/officeart/2005/8/layout/chevron2"/>
    <dgm:cxn modelId="{24D28D50-8B94-49C8-8FCA-C829830DAB3A}" type="presParOf" srcId="{0240FC6B-6C7B-4CC3-834C-97C6C9352335}" destId="{26A7C4D0-3025-4FD4-9D32-F83369C4DD18}" srcOrd="0" destOrd="0" presId="urn:microsoft.com/office/officeart/2005/8/layout/chevron2"/>
    <dgm:cxn modelId="{A30BA9EC-7A8B-4352-8E0A-60B69D560636}" type="presParOf" srcId="{0240FC6B-6C7B-4CC3-834C-97C6C9352335}" destId="{22FFB052-8EF4-4C30-98FD-D792339ED775}" srcOrd="1" destOrd="0" presId="urn:microsoft.com/office/officeart/2005/8/layout/chevron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7C4D0-3025-4FD4-9D32-F83369C4DD18}">
      <dsp:nvSpPr>
        <dsp:cNvPr id="0" name=""/>
        <dsp:cNvSpPr/>
      </dsp:nvSpPr>
      <dsp:spPr>
        <a:xfrm rot="5400000">
          <a:off x="-116585" y="116585"/>
          <a:ext cx="777240" cy="5440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US" sz="1500" kern="1200" dirty="0" smtClean="0"/>
            <a:t>3</a:t>
          </a:r>
          <a:endParaRPr lang="en-AU" sz="1500" kern="1200" dirty="0"/>
        </a:p>
      </dsp:txBody>
      <dsp:txXfrm rot="-5400000">
        <a:off x="1" y="272033"/>
        <a:ext cx="544068" cy="233172"/>
      </dsp:txXfrm>
    </dsp:sp>
    <dsp:sp modelId="{22FFB052-8EF4-4C30-98FD-D792339ED775}">
      <dsp:nvSpPr>
        <dsp:cNvPr id="0" name=""/>
        <dsp:cNvSpPr/>
      </dsp:nvSpPr>
      <dsp:spPr>
        <a:xfrm rot="5400000">
          <a:off x="1726311" y="-1182243"/>
          <a:ext cx="505206" cy="286969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12.2.0.1 Enterprise Edition Single Instance Container Oracle Database</a:t>
          </a:r>
          <a:endParaRPr lang="en-AU" sz="1400" kern="1200" dirty="0"/>
        </a:p>
      </dsp:txBody>
      <dsp:txXfrm rot="-5400000">
        <a:off x="544068" y="24662"/>
        <a:ext cx="2845030" cy="4558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7C4D0-3025-4FD4-9D32-F83369C4DD18}">
      <dsp:nvSpPr>
        <dsp:cNvPr id="0" name=""/>
        <dsp:cNvSpPr/>
      </dsp:nvSpPr>
      <dsp:spPr>
        <a:xfrm rot="5400000">
          <a:off x="-116585" y="116585"/>
          <a:ext cx="777240" cy="5440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US" sz="1500" kern="1200" dirty="0" smtClean="0"/>
            <a:t>4</a:t>
          </a:r>
          <a:endParaRPr lang="en-AU" sz="1500" kern="1200" dirty="0"/>
        </a:p>
      </dsp:txBody>
      <dsp:txXfrm rot="-5400000">
        <a:off x="1" y="272033"/>
        <a:ext cx="544068" cy="233172"/>
      </dsp:txXfrm>
    </dsp:sp>
    <dsp:sp modelId="{22FFB052-8EF4-4C30-98FD-D792339ED775}">
      <dsp:nvSpPr>
        <dsp:cNvPr id="0" name=""/>
        <dsp:cNvSpPr/>
      </dsp:nvSpPr>
      <dsp:spPr>
        <a:xfrm rot="5400000">
          <a:off x="1726311" y="-1182243"/>
          <a:ext cx="505206" cy="286969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rtl="0">
            <a:lnSpc>
              <a:spcPct val="90000"/>
            </a:lnSpc>
            <a:spcBef>
              <a:spcPct val="0"/>
            </a:spcBef>
            <a:spcAft>
              <a:spcPct val="15000"/>
            </a:spcAft>
            <a:buChar char="••"/>
          </a:pPr>
          <a:r>
            <a:rPr lang="en-US" sz="1500" kern="1200" dirty="0" smtClean="0"/>
            <a:t>12.2.1.3 FMW Infrastructure (Admin Server and Domain)</a:t>
          </a:r>
          <a:endParaRPr lang="en-AU" sz="1500" kern="1200" dirty="0"/>
        </a:p>
      </dsp:txBody>
      <dsp:txXfrm rot="-5400000">
        <a:off x="544068" y="24662"/>
        <a:ext cx="2845030" cy="4558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7C4D0-3025-4FD4-9D32-F83369C4DD18}">
      <dsp:nvSpPr>
        <dsp:cNvPr id="0" name=""/>
        <dsp:cNvSpPr/>
      </dsp:nvSpPr>
      <dsp:spPr>
        <a:xfrm rot="5400000">
          <a:off x="-116585" y="116585"/>
          <a:ext cx="777240" cy="5440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US" sz="1500" kern="1200" dirty="0" smtClean="0"/>
            <a:t>5</a:t>
          </a:r>
          <a:endParaRPr lang="en-AU" sz="1500" kern="1200" dirty="0"/>
        </a:p>
      </dsp:txBody>
      <dsp:txXfrm rot="-5400000">
        <a:off x="1" y="272033"/>
        <a:ext cx="544068" cy="233172"/>
      </dsp:txXfrm>
    </dsp:sp>
    <dsp:sp modelId="{22FFB052-8EF4-4C30-98FD-D792339ED775}">
      <dsp:nvSpPr>
        <dsp:cNvPr id="0" name=""/>
        <dsp:cNvSpPr/>
      </dsp:nvSpPr>
      <dsp:spPr>
        <a:xfrm rot="5400000">
          <a:off x="1726311" y="-1182243"/>
          <a:ext cx="505206" cy="286969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Application Server 8.0.4 BD_PACK</a:t>
          </a:r>
          <a:endParaRPr lang="en-AU" sz="1400" kern="1200" dirty="0"/>
        </a:p>
      </dsp:txBody>
      <dsp:txXfrm rot="-5400000">
        <a:off x="544068" y="24662"/>
        <a:ext cx="2845030" cy="4558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7C4D0-3025-4FD4-9D32-F83369C4DD18}">
      <dsp:nvSpPr>
        <dsp:cNvPr id="0" name=""/>
        <dsp:cNvSpPr/>
      </dsp:nvSpPr>
      <dsp:spPr>
        <a:xfrm rot="5400000">
          <a:off x="-116585" y="116585"/>
          <a:ext cx="777240" cy="5440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US" sz="1500" kern="1200" dirty="0" smtClean="0"/>
            <a:t>2</a:t>
          </a:r>
          <a:endParaRPr lang="en-AU" sz="1500" kern="1200" dirty="0"/>
        </a:p>
      </dsp:txBody>
      <dsp:txXfrm rot="-5400000">
        <a:off x="1" y="272033"/>
        <a:ext cx="544068" cy="233172"/>
      </dsp:txXfrm>
    </dsp:sp>
    <dsp:sp modelId="{22FFB052-8EF4-4C30-98FD-D792339ED775}">
      <dsp:nvSpPr>
        <dsp:cNvPr id="0" name=""/>
        <dsp:cNvSpPr/>
      </dsp:nvSpPr>
      <dsp:spPr>
        <a:xfrm rot="5400000">
          <a:off x="1726311" y="-1182243"/>
          <a:ext cx="505206" cy="286969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1.8-171 Oracle JDK</a:t>
          </a:r>
          <a:endParaRPr lang="en-AU" sz="1400" kern="1200" dirty="0"/>
        </a:p>
      </dsp:txBody>
      <dsp:txXfrm rot="-5400000">
        <a:off x="544068" y="24662"/>
        <a:ext cx="2845030" cy="4558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7C4D0-3025-4FD4-9D32-F83369C4DD18}">
      <dsp:nvSpPr>
        <dsp:cNvPr id="0" name=""/>
        <dsp:cNvSpPr/>
      </dsp:nvSpPr>
      <dsp:spPr>
        <a:xfrm rot="5400000">
          <a:off x="-116585" y="116585"/>
          <a:ext cx="777240" cy="54406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en-US" sz="1500" kern="1200" dirty="0" smtClean="0"/>
            <a:t>1</a:t>
          </a:r>
          <a:endParaRPr lang="en-AU" sz="1500" kern="1200" dirty="0"/>
        </a:p>
      </dsp:txBody>
      <dsp:txXfrm rot="-5400000">
        <a:off x="1" y="272033"/>
        <a:ext cx="544068" cy="233172"/>
      </dsp:txXfrm>
    </dsp:sp>
    <dsp:sp modelId="{22FFB052-8EF4-4C30-98FD-D792339ED775}">
      <dsp:nvSpPr>
        <dsp:cNvPr id="0" name=""/>
        <dsp:cNvSpPr/>
      </dsp:nvSpPr>
      <dsp:spPr>
        <a:xfrm rot="5400000">
          <a:off x="1726311" y="-1182243"/>
          <a:ext cx="505206" cy="286969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Oracle Linux 7.2 Slim Image</a:t>
          </a:r>
          <a:endParaRPr lang="en-AU" sz="1400" kern="1200" dirty="0"/>
        </a:p>
      </dsp:txBody>
      <dsp:txXfrm rot="-5400000">
        <a:off x="544068" y="24662"/>
        <a:ext cx="2845030" cy="45588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10/5/2018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48</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49</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2</a:t>
            </a:fld>
            <a:endParaRPr lang="en-US" dirty="0">
              <a:solidFill>
                <a:srgbClr val="5F5F5F"/>
              </a:solidFill>
            </a:endParaRPr>
          </a:p>
        </p:txBody>
      </p:sp>
    </p:spTree>
    <p:extLst>
      <p:ext uri="{BB962C8B-B14F-4D97-AF65-F5344CB8AC3E}">
        <p14:creationId xmlns:p14="http://schemas.microsoft.com/office/powerpoint/2010/main" val="223846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solidFill>
                  <a:schemeClr val="tx1"/>
                </a:solidFill>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sz="1100" kern="1200" dirty="0" smtClean="0">
              <a:solidFill>
                <a:schemeClr val="tx1"/>
              </a:solidFill>
              <a:latin typeface="+mn-lt"/>
              <a:ea typeface="+mn-ea"/>
              <a:cs typeface="+mn-cs"/>
            </a:endParaRPr>
          </a:p>
          <a:p>
            <a:r>
              <a:rPr lang="en-US" sz="1100" u="sng" kern="1200" dirty="0" smtClean="0">
                <a:solidFill>
                  <a:schemeClr val="tx1"/>
                </a:solidFill>
                <a:latin typeface="+mn-lt"/>
                <a:ea typeface="+mn-ea"/>
                <a:cs typeface="+mn-cs"/>
                <a:hlinkClick r:id="rId4"/>
              </a:rPr>
              <a:t>http://my.oracle.com/site/fin/gfo/GlobalProcesses/cnt452504.pdf</a:t>
            </a:r>
            <a:endParaRPr lang="en-US" sz="1100" u="sng" kern="1200" dirty="0" smtClean="0">
              <a:solidFill>
                <a:schemeClr val="tx1"/>
              </a:solidFill>
              <a:latin typeface="+mn-lt"/>
              <a:ea typeface="+mn-ea"/>
              <a:cs typeface="+mn-cs"/>
            </a:endParaRPr>
          </a:p>
          <a:p>
            <a:endParaRPr lang="en-US" sz="1100" u="sng"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solidFill>
                  <a:schemeClr val="tx1"/>
                </a:solidFill>
                <a:latin typeface="+mn-lt"/>
                <a:ea typeface="+mn-ea"/>
                <a:cs typeface="+mn-cs"/>
              </a:rPr>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99471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1987862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7</a:t>
            </a:fld>
            <a:endParaRPr lang="en-US" dirty="0"/>
          </a:p>
        </p:txBody>
      </p:sp>
    </p:spTree>
    <p:extLst>
      <p:ext uri="{BB962C8B-B14F-4D97-AF65-F5344CB8AC3E}">
        <p14:creationId xmlns:p14="http://schemas.microsoft.com/office/powerpoint/2010/main" val="163427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pPr defTabSz="901700"/>
            <a:endParaRPr lang="en-US" dirty="0" smtClean="0">
              <a:ea typeface="ＭＳ Ｐゴシック" pitchFamily="34" charset="-128"/>
              <a:cs typeface="Arial" pitchFamily="34" charset="0"/>
            </a:endParaRPr>
          </a:p>
        </p:txBody>
      </p:sp>
      <p:sp>
        <p:nvSpPr>
          <p:cNvPr id="3789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56A1B0D-998B-44A9-9FC6-6C2A664CAABD}" type="slidenum">
              <a:rPr lang="en-US" smtClean="0"/>
              <a:pPr fontAlgn="base">
                <a:spcBef>
                  <a:spcPct val="0"/>
                </a:spcBef>
                <a:spcAft>
                  <a:spcPct val="0"/>
                </a:spcAft>
              </a:pPr>
              <a:t>8</a:t>
            </a:fld>
            <a:endParaRPr lang="en-US" dirty="0" smtClean="0"/>
          </a:p>
        </p:txBody>
      </p:sp>
    </p:spTree>
    <p:extLst>
      <p:ext uri="{BB962C8B-B14F-4D97-AF65-F5344CB8AC3E}">
        <p14:creationId xmlns:p14="http://schemas.microsoft.com/office/powerpoint/2010/main" val="488113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Shape 2426"/>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27" name="Shape 2427"/>
          <p:cNvSpPr txBox="1">
            <a:spLocks noGrp="1"/>
          </p:cNvSpPr>
          <p:nvPr>
            <p:ph type="body" idx="1"/>
          </p:nvPr>
        </p:nvSpPr>
        <p:spPr>
          <a:xfrm>
            <a:off x="381000" y="3124200"/>
            <a:ext cx="6096000" cy="5333998"/>
          </a:xfrm>
          <a:prstGeom prst="rect">
            <a:avLst/>
          </a:prstGeom>
          <a:noFill/>
          <a:ln>
            <a:noFill/>
          </a:ln>
        </p:spPr>
        <p:txBody>
          <a:bodyPr lIns="0" tIns="0" rIns="0" bIns="91425" anchor="t" anchorCtr="0">
            <a:noAutofit/>
          </a:bodyPr>
          <a:lstStyle/>
          <a:p>
            <a:pPr marL="0" marR="0" lvl="0" indent="0" algn="l" rtl="0">
              <a:lnSpc>
                <a:spcPct val="90000"/>
              </a:lnSpc>
              <a:spcBef>
                <a:spcPts val="0"/>
              </a:spcBef>
              <a:buClr>
                <a:schemeClr val="dk1"/>
              </a:buClr>
              <a:buSzPct val="25000"/>
              <a:buFont typeface="Calibri"/>
              <a:buNone/>
            </a:pPr>
            <a:endParaRPr sz="1017" b="0" i="0" u="none" strike="noStrike" cap="none" dirty="0">
              <a:solidFill>
                <a:schemeClr val="dk1"/>
              </a:solidFill>
              <a:latin typeface="Calibri"/>
              <a:ea typeface="Calibri"/>
              <a:cs typeface="Calibri"/>
              <a:sym typeface="Calibri"/>
            </a:endParaRPr>
          </a:p>
        </p:txBody>
      </p:sp>
      <p:sp>
        <p:nvSpPr>
          <p:cNvPr id="2428" name="Shape 2428"/>
          <p:cNvSpPr txBox="1">
            <a:spLocks noGrp="1"/>
          </p:cNvSpPr>
          <p:nvPr>
            <p:ph type="sldNum" idx="12"/>
          </p:nvPr>
        </p:nvSpPr>
        <p:spPr>
          <a:xfrm>
            <a:off x="5715000" y="8610600"/>
            <a:ext cx="762000" cy="227013"/>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chemeClr val="dk1"/>
                </a:buClr>
                <a:buSzPct val="25000"/>
                <a:buFont typeface="Calibri"/>
                <a:buNone/>
              </a:pPr>
              <a:t>16</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122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35" y="739819"/>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35" y="3429495"/>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34" y="6263640"/>
            <a:ext cx="1622861" cy="594360"/>
          </a:xfrm>
          <a:prstGeom prst="rect">
            <a:avLst/>
          </a:prstGeom>
        </p:spPr>
      </p:pic>
      <p:sp>
        <p:nvSpPr>
          <p:cNvPr id="6" name="Date Placeholder 5"/>
          <p:cNvSpPr>
            <a:spLocks noGrp="1"/>
          </p:cNvSpPr>
          <p:nvPr>
            <p:ph type="dt" sz="half" idx="14"/>
          </p:nvPr>
        </p:nvSpPr>
        <p:spPr/>
        <p:txBody>
          <a:bodyPr/>
          <a:lstStyle>
            <a:lvl1pPr>
              <a:defRPr>
                <a:solidFill>
                  <a:srgbClr val="5F5F5F"/>
                </a:solidFill>
              </a:defRPr>
            </a:lvl1pPr>
          </a:lstStyle>
          <a:p>
            <a:fld id="{72287006-BDB3-400E-A6C5-7E0934851D24}" type="datetime1">
              <a:rPr lang="en-US" smtClean="0"/>
              <a:pPr/>
              <a:t>10/5/2018</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dirty="0" smtClean="0"/>
              <a:t>Oracle</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22"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65"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B1AF8860-D862-4EF0-B362-2566BECE063C}" type="datetime1">
              <a:rPr lang="en-US" smtClean="0"/>
              <a:pPr/>
              <a:t>10/5/2018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dirty="0" smtClean="0"/>
              <a:t>Oracle</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34" y="6263640"/>
            <a:ext cx="1622861"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78"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34"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71EC1-2364-4D3A-A78E-533CCE2DED7F}"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9605675-AD48-4FF6-A3AB-1D955053720C}"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22"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34"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0F6991F1-89F9-4E49-9A8B-60A6A7FD1BDC}"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34"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A6EA42C-D1B6-437E-8495-2DABDE3D3240}"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608D66FE-BFBF-4F6C-9B59-99A2FE609321}"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36"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3"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56FA883-F00C-4A5A-8A4D-62224F7E67C8}"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45"/>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45"/>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0251E283-F96D-45EF-A7F7-82B1F440D1A8}"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45"/>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45"/>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356F0A0-E896-4254-9899-581757D7F278}"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35"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34"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34"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7B19F2-B3E1-4560-8F34-6DB479F5B4BB}"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35" y="739819"/>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34" y="6263640"/>
            <a:ext cx="1622861" cy="594360"/>
          </a:xfrm>
          <a:prstGeom prst="rect">
            <a:avLst/>
          </a:prstGeom>
        </p:spPr>
      </p:pic>
      <p:sp>
        <p:nvSpPr>
          <p:cNvPr id="7" name="Date Placeholder 6"/>
          <p:cNvSpPr>
            <a:spLocks noGrp="1"/>
          </p:cNvSpPr>
          <p:nvPr>
            <p:ph type="dt" sz="half" idx="10"/>
          </p:nvPr>
        </p:nvSpPr>
        <p:spPr/>
        <p:txBody>
          <a:bodyPr/>
          <a:lstStyle>
            <a:lvl1pPr>
              <a:defRPr>
                <a:solidFill>
                  <a:srgbClr val="5F5F5F"/>
                </a:solidFill>
              </a:defRPr>
            </a:lvl1pPr>
          </a:lstStyle>
          <a:p>
            <a:fld id="{2D712DA9-823A-4798-B9C4-2BD7666D6D50}" type="datetime1">
              <a:rPr lang="en-US" smtClean="0"/>
              <a:pPr/>
              <a:t>10/5/2018</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dirty="0" smtClean="0"/>
              <a:t>Oracle</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FA048B60-CEC5-4DD5-8159-6B35F369E5D5}" type="datetime1">
              <a:rPr lang="en-US" smtClean="0"/>
              <a:pPr/>
              <a:t>10/5/2018</a:t>
            </a:fld>
            <a:endParaRPr dirty="0"/>
          </a:p>
        </p:txBody>
      </p:sp>
      <p:sp>
        <p:nvSpPr>
          <p:cNvPr id="8" name="Footer Placeholder 7"/>
          <p:cNvSpPr>
            <a:spLocks noGrp="1"/>
          </p:cNvSpPr>
          <p:nvPr>
            <p:ph type="ftr" sz="quarter" idx="11"/>
          </p:nvPr>
        </p:nvSpPr>
        <p:spPr/>
        <p:txBody>
          <a:bodyPr/>
          <a:lstStyle/>
          <a:p>
            <a:r>
              <a:rPr lang="en-US" dirty="0" smtClean="0"/>
              <a:t>Oracle</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4EB7085-7549-49F5-8285-ED1551DFECB4}" type="datetime1">
              <a:rPr lang="en-US" smtClean="0"/>
              <a:pPr/>
              <a:t>10/5/2018</a:t>
            </a:fld>
            <a:endParaRPr dirty="0"/>
          </a:p>
        </p:txBody>
      </p:sp>
      <p:sp>
        <p:nvSpPr>
          <p:cNvPr id="4" name="Footer Placeholder 3"/>
          <p:cNvSpPr>
            <a:spLocks noGrp="1"/>
          </p:cNvSpPr>
          <p:nvPr>
            <p:ph type="ftr" sz="quarter" idx="11"/>
          </p:nvPr>
        </p:nvSpPr>
        <p:spPr/>
        <p:txBody>
          <a:bodyPr/>
          <a:lstStyle/>
          <a:p>
            <a:r>
              <a:rPr lang="en-US" dirty="0" smtClean="0"/>
              <a:t>Oracle</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2778286-5F7C-427E-8A59-8058647EB019}" type="datetime1">
              <a:rPr lang="en-US" smtClean="0"/>
              <a:pPr/>
              <a:t>10/5/2018</a:t>
            </a:fld>
            <a:endParaRPr dirty="0"/>
          </a:p>
        </p:txBody>
      </p:sp>
      <p:sp>
        <p:nvSpPr>
          <p:cNvPr id="4" name="Footer Placeholder 3"/>
          <p:cNvSpPr>
            <a:spLocks noGrp="1"/>
          </p:cNvSpPr>
          <p:nvPr>
            <p:ph type="ftr" sz="quarter" idx="11"/>
          </p:nvPr>
        </p:nvSpPr>
        <p:spPr/>
        <p:txBody>
          <a:bodyPr/>
          <a:lstStyle/>
          <a:p>
            <a:r>
              <a:rPr lang="en-US" dirty="0" smtClean="0"/>
              <a:t>Oracle</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85"/>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46770D-9CDB-4296-8894-1216F350AC66}" type="datetime1">
              <a:rPr lang="en-US" smtClean="0"/>
              <a:pPr/>
              <a:t>10/5/2018</a:t>
            </a:fld>
            <a:endParaRPr dirty="0"/>
          </a:p>
        </p:txBody>
      </p:sp>
      <p:sp>
        <p:nvSpPr>
          <p:cNvPr id="3" name="Footer Placeholder 2"/>
          <p:cNvSpPr>
            <a:spLocks noGrp="1"/>
          </p:cNvSpPr>
          <p:nvPr>
            <p:ph type="ftr" sz="quarter" idx="11"/>
          </p:nvPr>
        </p:nvSpPr>
        <p:spPr/>
        <p:txBody>
          <a:bodyPr/>
          <a:lstStyle/>
          <a:p>
            <a:r>
              <a:rPr lang="en-US" dirty="0" smtClean="0"/>
              <a:t>Oracle</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FB1E18-0342-4CC6-A57E-4CD0C2FE4CC3}"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35"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B5510F-186F-4FB4-93E2-E97DE35DB03E}"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34"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BF0774-908B-4FE2-B407-F165BF5D89FE}"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35"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34"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CC353D-3758-49AE-8190-387FBB4309E9}"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10" name="Text Placeholder 3"/>
          <p:cNvSpPr>
            <a:spLocks noGrp="1"/>
          </p:cNvSpPr>
          <p:nvPr>
            <p:ph type="body" sz="half" idx="14"/>
          </p:nvPr>
        </p:nvSpPr>
        <p:spPr>
          <a:xfrm>
            <a:off x="4357053"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30"/>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516" y="1827865"/>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fld id="{998FA51D-799F-43D5-80A7-0A49A2993A41}"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99" y="1113611"/>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5CA2BAE4-DDB5-4482-81B6-A9B170A3C378}"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95"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34" y="1905006"/>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22"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36" y="739819"/>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36" y="3429495"/>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2" name="Picture 11"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34" y="6263640"/>
            <a:ext cx="1622861" cy="594360"/>
          </a:xfrm>
          <a:prstGeom prst="rect">
            <a:avLst/>
          </a:prstGeom>
        </p:spPr>
      </p:pic>
      <p:sp>
        <p:nvSpPr>
          <p:cNvPr id="7" name="Date Placeholder 6"/>
          <p:cNvSpPr>
            <a:spLocks noGrp="1"/>
          </p:cNvSpPr>
          <p:nvPr>
            <p:ph type="dt" sz="half" idx="14"/>
          </p:nvPr>
        </p:nvSpPr>
        <p:spPr/>
        <p:txBody>
          <a:bodyPr/>
          <a:lstStyle>
            <a:lvl1pPr>
              <a:defRPr>
                <a:solidFill>
                  <a:schemeClr val="tx1"/>
                </a:solidFill>
              </a:defRPr>
            </a:lvl1pPr>
          </a:lstStyle>
          <a:p>
            <a:fld id="{327F9548-FA86-4563-A61D-F002DDA01DE8}" type="datetime1">
              <a:rPr lang="en-US" smtClean="0"/>
              <a:pPr/>
              <a:t>10/5/2018</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dirty="0" smtClean="0"/>
              <a:t>Oracle</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50"/>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5"/>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fld id="{8D0C8867-2F85-44C4-8297-1DDADC12651A}"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34"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48" y="1502671"/>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CB354055-3981-48C6-98FD-0507845C83D4}" type="datetime1">
              <a:rPr lang="en-US" smtClean="0"/>
              <a:pPr/>
              <a:t>10/5/2018</a:t>
            </a:fld>
            <a:endParaRPr dirty="0"/>
          </a:p>
        </p:txBody>
      </p:sp>
      <p:sp>
        <p:nvSpPr>
          <p:cNvPr id="6" name="Footer Placeholder 5"/>
          <p:cNvSpPr>
            <a:spLocks noGrp="1"/>
          </p:cNvSpPr>
          <p:nvPr>
            <p:ph type="ftr" sz="quarter" idx="11"/>
          </p:nvPr>
        </p:nvSpPr>
        <p:spPr/>
        <p:txBody>
          <a:bodyPr/>
          <a:lstStyle/>
          <a:p>
            <a:r>
              <a:rPr lang="en-US" dirty="0" smtClean="0"/>
              <a:t>Oracle</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8"/>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22"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2"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6D378ECB-77FE-4746-98E7-E62C235F0CAD}" type="datetime1">
              <a:rPr lang="en-US" smtClean="0"/>
              <a:pPr/>
              <a:t>10/5/2018</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dirty="0" smtClean="0"/>
              <a:t>Oracle</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34" y="6263640"/>
            <a:ext cx="1622861" cy="594360"/>
          </a:xfrm>
          <a:prstGeom prst="rect">
            <a:avLst/>
          </a:prstGeom>
        </p:spPr>
      </p:pic>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DECD22-4166-46DE-B069-AC8D64813291}" type="datetime1">
              <a:rPr lang="en-US" smtClean="0"/>
              <a:pPr/>
              <a:t>10/5/2018</a:t>
            </a:fld>
            <a:endParaRPr dirty="0"/>
          </a:p>
        </p:txBody>
      </p:sp>
      <p:sp>
        <p:nvSpPr>
          <p:cNvPr id="3" name="Footer Placeholder 2"/>
          <p:cNvSpPr>
            <a:spLocks noGrp="1"/>
          </p:cNvSpPr>
          <p:nvPr>
            <p:ph type="ftr" sz="quarter" idx="11"/>
          </p:nvPr>
        </p:nvSpPr>
        <p:spPr/>
        <p:txBody>
          <a:bodyPr/>
          <a:lstStyle/>
          <a:p>
            <a:r>
              <a:rPr lang="en-US" dirty="0" smtClean="0"/>
              <a:t>Oracle</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69C7A5-A10A-45A1-BD5A-00699BB68E4D}" type="datetime1">
              <a:rPr lang="en-US" smtClean="0"/>
              <a:pPr/>
              <a:t>10/5/2018</a:t>
            </a:fld>
            <a:endParaRPr dirty="0"/>
          </a:p>
        </p:txBody>
      </p:sp>
      <p:sp>
        <p:nvSpPr>
          <p:cNvPr id="3" name="Footer Placeholder 2"/>
          <p:cNvSpPr>
            <a:spLocks noGrp="1"/>
          </p:cNvSpPr>
          <p:nvPr>
            <p:ph type="ftr" sz="quarter" idx="11"/>
          </p:nvPr>
        </p:nvSpPr>
        <p:spPr/>
        <p:txBody>
          <a:bodyPr/>
          <a:lstStyle/>
          <a:p>
            <a:r>
              <a:rPr lang="en-US" dirty="0" smtClean="0"/>
              <a:t>Oracle</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637EF-4EB3-48A5-8A5A-DE1874BF3AE3}" type="datetime1">
              <a:rPr lang="en-US" smtClean="0"/>
              <a:pPr/>
              <a:t>10/5/2018</a:t>
            </a:fld>
            <a:endParaRPr dirty="0"/>
          </a:p>
        </p:txBody>
      </p:sp>
      <p:sp>
        <p:nvSpPr>
          <p:cNvPr id="3" name="Footer Placeholder 2"/>
          <p:cNvSpPr>
            <a:spLocks noGrp="1"/>
          </p:cNvSpPr>
          <p:nvPr>
            <p:ph type="ftr" sz="quarter" idx="11"/>
          </p:nvPr>
        </p:nvSpPr>
        <p:spPr/>
        <p:txBody>
          <a:bodyPr/>
          <a:lstStyle/>
          <a:p>
            <a:r>
              <a:rPr lang="en-US" dirty="0" smtClean="0"/>
              <a:t>Oracle</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70"/>
            <a:ext cx="4544568" cy="569547"/>
          </a:xfrm>
          <a:prstGeom prst="rect">
            <a:avLst/>
          </a:prstGeom>
        </p:spPr>
      </p:pic>
      <p:sp>
        <p:nvSpPr>
          <p:cNvPr id="6" name="Rectangle 5"/>
          <p:cNvSpPr/>
          <p:nvPr/>
        </p:nvSpPr>
        <p:spPr bwMode="gray">
          <a:xfrm>
            <a:off x="-265"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D522D-EC62-40B4-8452-45F030B7A08F}" type="datetime1">
              <a:rPr lang="en-US" smtClean="0"/>
              <a:pPr/>
              <a:t>10/5/2018</a:t>
            </a:fld>
            <a:endParaRPr lang="en-US" dirty="0"/>
          </a:p>
        </p:txBody>
      </p:sp>
      <p:sp>
        <p:nvSpPr>
          <p:cNvPr id="5" name="Footer Placeholder 4"/>
          <p:cNvSpPr>
            <a:spLocks noGrp="1"/>
          </p:cNvSpPr>
          <p:nvPr>
            <p:ph type="ftr" sz="quarter" idx="11"/>
          </p:nvPr>
        </p:nvSpPr>
        <p:spPr/>
        <p:txBody>
          <a:bodyPr/>
          <a:lstStyle/>
          <a:p>
            <a:r>
              <a:rPr lang="en-US" dirty="0" smtClean="0"/>
              <a:t>Oracle</a:t>
            </a:r>
            <a:endParaRPr lang="en-US" dirty="0"/>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dirty="0"/>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B33EA7DB-8DB6-4327-BC19-7121BBB7790C}" type="datetime1">
              <a:rPr lang="en-US" smtClean="0"/>
              <a:pPr/>
              <a:t>10/5/2018</a:t>
            </a:fld>
            <a:endParaRPr dirty="0"/>
          </a:p>
        </p:txBody>
      </p:sp>
      <p:sp>
        <p:nvSpPr>
          <p:cNvPr id="5" name="Footer Placeholder 4"/>
          <p:cNvSpPr>
            <a:spLocks noGrp="1"/>
          </p:cNvSpPr>
          <p:nvPr>
            <p:ph type="ftr" sz="quarter" idx="11"/>
          </p:nvPr>
        </p:nvSpPr>
        <p:spPr/>
        <p:txBody>
          <a:bodyPr/>
          <a:lstStyle/>
          <a:p>
            <a:r>
              <a:rPr lang="en-US" dirty="0" smtClean="0"/>
              <a:t>Oracle</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B4174A37-0151-4BF4-964F-EB07A88E8501}" type="datetimeFigureOut">
              <a:rPr lang="en-AU" smtClean="0"/>
              <a:t>5/10/2018</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6C42AD3C-E7CA-4FFD-BD2D-31AF6A0BD36A}" type="slidenum">
              <a:rPr lang="en-AU" smtClean="0"/>
              <a:t>‹#›</a:t>
            </a:fld>
            <a:endParaRPr lang="en-AU" dirty="0"/>
          </a:p>
        </p:txBody>
      </p:sp>
    </p:spTree>
    <p:extLst>
      <p:ext uri="{BB962C8B-B14F-4D97-AF65-F5344CB8AC3E}">
        <p14:creationId xmlns:p14="http://schemas.microsoft.com/office/powerpoint/2010/main" val="276549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22"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819"/>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25E9CCD2-B245-41CE-B24D-A013D73D49DF}" type="datetime1">
              <a:rPr lang="en-US" smtClean="0"/>
              <a:pPr/>
              <a:t>10/5/2018</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smtClean="0"/>
              <a:t>Oracle</a:t>
            </a:r>
            <a:endParaRPr lang="en-US" dirty="0"/>
          </a:p>
        </p:txBody>
      </p:sp>
      <p:sp>
        <p:nvSpPr>
          <p:cNvPr id="13" name="Text Placeholder 12"/>
          <p:cNvSpPr>
            <a:spLocks noGrp="1"/>
          </p:cNvSpPr>
          <p:nvPr>
            <p:ph type="body" sz="quarter" idx="13" hasCustomPrompt="1"/>
          </p:nvPr>
        </p:nvSpPr>
        <p:spPr>
          <a:xfrm>
            <a:off x="531814" y="3429495"/>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34"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34" y="6263640"/>
            <a:ext cx="1622861" cy="594360"/>
          </a:xfrm>
          <a:prstGeom prst="rect">
            <a:avLst/>
          </a:prstGeom>
        </p:spPr>
      </p:pic>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itle Slide with Picture and 2 Logos">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22" y="0"/>
            <a:ext cx="12188825" cy="6858000"/>
          </a:xfrm>
          <a:prstGeom prst="rect">
            <a:avLst/>
          </a:prstGeom>
          <a:solidFill>
            <a:schemeClr val="bg1">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819"/>
            <a:ext cx="8763000" cy="1470025"/>
          </a:xfrm>
        </p:spPr>
        <p:txBody>
          <a:bodyPr/>
          <a:lstStyle>
            <a:lvl1pPr>
              <a:lnSpc>
                <a:spcPct val="80000"/>
              </a:lnSpc>
              <a:defRPr sz="4800">
                <a:solidFill>
                  <a:srgbClr val="000000"/>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531785" y="2286000"/>
            <a:ext cx="8764141" cy="914400"/>
          </a:xfrm>
        </p:spPr>
        <p:txBody>
          <a:bodyPr>
            <a:noAutofit/>
          </a:bodyPr>
          <a:lstStyle>
            <a:lvl1pPr marL="0" indent="0" algn="l">
              <a:spcBef>
                <a:spcPts val="0"/>
              </a:spcBef>
              <a:buNone/>
              <a:defRPr sz="24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13" name="Text Placeholder 12"/>
          <p:cNvSpPr>
            <a:spLocks noGrp="1"/>
          </p:cNvSpPr>
          <p:nvPr>
            <p:ph type="body" sz="quarter" idx="13" hasCustomPrompt="1"/>
          </p:nvPr>
        </p:nvSpPr>
        <p:spPr>
          <a:xfrm>
            <a:off x="531814" y="3429495"/>
            <a:ext cx="8763000" cy="2514149"/>
          </a:xfrm>
        </p:spPr>
        <p:txBody>
          <a:bodyPr>
            <a:noAutofit/>
          </a:bodyPr>
          <a:lstStyle>
            <a:lvl1pPr marL="1588" indent="0">
              <a:spcBef>
                <a:spcPts val="0"/>
              </a:spcBef>
              <a:buFontTx/>
              <a:buNone/>
              <a:defRPr sz="2400" baseline="0">
                <a:solidFill>
                  <a:srgbClr val="000000"/>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solidFill>
                  <a:srgbClr val="FFFFFF">
                    <a:lumMod val="60000"/>
                    <a:lumOff val="40000"/>
                  </a:srgbClr>
                </a:solidFill>
              </a:rPr>
              <a:pPr/>
              <a:t>10/5/2018</a:t>
            </a:fld>
            <a:endParaRPr dirty="0">
              <a:solidFill>
                <a:srgbClr val="FFFFFF">
                  <a:lumMod val="60000"/>
                  <a:lumOff val="40000"/>
                </a:srgbClr>
              </a:solidFill>
            </a:endParaRPr>
          </a:p>
        </p:txBody>
      </p:sp>
      <p:sp>
        <p:nvSpPr>
          <p:cNvPr id="11" name="TextBox 10"/>
          <p:cNvSpPr txBox="1"/>
          <p:nvPr/>
        </p:nvSpPr>
        <p:spPr>
          <a:xfrm>
            <a:off x="5989660" y="6556248"/>
            <a:ext cx="2787651" cy="182880"/>
          </a:xfrm>
          <a:prstGeom prst="rect">
            <a:avLst/>
          </a:prstGeom>
          <a:noFill/>
        </p:spPr>
        <p:txBody>
          <a:bodyPr wrap="none" lIns="0" tIns="0" rIns="0" bIns="0" rtlCol="0" anchor="ctr" anchorCtr="0">
            <a:noAutofit/>
          </a:bodyPr>
          <a:lstStyle/>
          <a:p>
            <a:r>
              <a:rPr sz="800" dirty="0">
                <a:solidFill>
                  <a:srgbClr val="FFFFFF">
                    <a:lumMod val="60000"/>
                    <a:lumOff val="40000"/>
                  </a:srgbClr>
                </a:solidFill>
              </a:rPr>
              <a:t>Copyright © 2014 Oracle and/or its affiliates. All rights reserved.  |</a:t>
            </a:r>
          </a:p>
        </p:txBody>
      </p:sp>
      <p:sp>
        <p:nvSpPr>
          <p:cNvPr id="5" name="Footer Placeholder 4"/>
          <p:cNvSpPr>
            <a:spLocks noGrp="1"/>
          </p:cNvSpPr>
          <p:nvPr>
            <p:ph type="ftr" sz="quarter" idx="11"/>
          </p:nvPr>
        </p:nvSpPr>
        <p:spPr/>
        <p:txBody>
          <a:bodyPr/>
          <a:lstStyle/>
          <a:p>
            <a:r>
              <a:rPr dirty="0">
                <a:solidFill>
                  <a:srgbClr val="FFFFF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033" y="6934200"/>
            <a:ext cx="381661" cy="182880"/>
          </a:xfrm>
        </p:spPr>
        <p:txBody>
          <a:bodyPr/>
          <a:lstStyle>
            <a:lvl1pPr>
              <a:defRPr>
                <a:solidFill>
                  <a:srgbClr val="BCC0C4"/>
                </a:solidFill>
              </a:defRPr>
            </a:lvl1pPr>
          </a:lstStyle>
          <a:p>
            <a:fld id="{C51EAA63-D034-42AE-91FA-B13B9518C7BE}" type="slidenum">
              <a:rPr/>
              <a:pPr/>
              <a:t>‹#›</a:t>
            </a:fld>
            <a:endParaRPr dirty="0"/>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34" y="6263640"/>
            <a:ext cx="1622861" cy="594360"/>
          </a:xfrm>
          <a:prstGeom prst="rect">
            <a:avLst/>
          </a:prstGeom>
        </p:spPr>
      </p:pic>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22"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819"/>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2220DD23-191B-4675-90FA-42C3929E7B4B}" type="datetime1">
              <a:rPr lang="en-US" smtClean="0"/>
              <a:pPr/>
              <a:t>10/5/2018</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smtClean="0"/>
              <a:t>Oracle</a:t>
            </a:r>
            <a:endParaRPr lang="en-US" dirty="0"/>
          </a:p>
        </p:txBody>
      </p:sp>
      <p:sp>
        <p:nvSpPr>
          <p:cNvPr id="13" name="Text Placeholder 12"/>
          <p:cNvSpPr>
            <a:spLocks noGrp="1"/>
          </p:cNvSpPr>
          <p:nvPr>
            <p:ph type="body" sz="quarter" idx="13" hasCustomPrompt="1"/>
          </p:nvPr>
        </p:nvSpPr>
        <p:spPr>
          <a:xfrm>
            <a:off x="531814" y="3429495"/>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34"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34"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17C8F9E8-3123-454C-810D-F5CA7E4E5A5D}" type="datetime1">
              <a:rPr lang="en-US" smtClean="0"/>
              <a:pPr/>
              <a:t>10/5/2018</a:t>
            </a:fld>
            <a:endParaRPr dirty="0"/>
          </a:p>
        </p:txBody>
      </p:sp>
      <p:sp>
        <p:nvSpPr>
          <p:cNvPr id="5" name="Footer Placeholder 4"/>
          <p:cNvSpPr>
            <a:spLocks noGrp="1"/>
          </p:cNvSpPr>
          <p:nvPr>
            <p:ph type="ftr" sz="quarter" idx="11"/>
          </p:nvPr>
        </p:nvSpPr>
        <p:spPr/>
        <p:txBody>
          <a:bodyPr/>
          <a:lstStyle/>
          <a:p>
            <a:r>
              <a:rPr lang="en-US" dirty="0" smtClean="0"/>
              <a:t>Oracle</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68B2CD6-4E40-4D0F-9767-0FAC9F77EC10}" type="datetime1">
              <a:rPr lang="en-US" smtClean="0"/>
              <a:pPr/>
              <a:t>10/5/2018</a:t>
            </a:fld>
            <a:endParaRPr dirty="0"/>
          </a:p>
        </p:txBody>
      </p:sp>
      <p:sp>
        <p:nvSpPr>
          <p:cNvPr id="5" name="Footer Placeholder 4"/>
          <p:cNvSpPr>
            <a:spLocks noGrp="1"/>
          </p:cNvSpPr>
          <p:nvPr>
            <p:ph type="ftr" sz="quarter" idx="11"/>
          </p:nvPr>
        </p:nvSpPr>
        <p:spPr/>
        <p:txBody>
          <a:bodyPr/>
          <a:lstStyle/>
          <a:p>
            <a:r>
              <a:rPr lang="en-US" dirty="0" smtClean="0"/>
              <a:t>Oracle</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35" y="1373785"/>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58FCC336-5AD9-4ED3-B939-96D27F197486}" type="datetime1">
              <a:rPr lang="en-US" smtClean="0"/>
              <a:pPr/>
              <a:t>10/5/2018</a:t>
            </a:fld>
            <a:endParaRPr dirty="0"/>
          </a:p>
        </p:txBody>
      </p:sp>
      <p:sp>
        <p:nvSpPr>
          <p:cNvPr id="5" name="Footer Placeholder 4"/>
          <p:cNvSpPr>
            <a:spLocks noGrp="1"/>
          </p:cNvSpPr>
          <p:nvPr>
            <p:ph type="ftr" sz="quarter" idx="11"/>
          </p:nvPr>
        </p:nvSpPr>
        <p:spPr/>
        <p:txBody>
          <a:bodyPr/>
          <a:lstStyle/>
          <a:p>
            <a:r>
              <a:rPr lang="en-US" dirty="0" smtClean="0"/>
              <a:t>Oracle</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54AE26-EA9F-4E27-ADC5-3726E393D582}" type="datetime1">
              <a:rPr lang="en-US" smtClean="0"/>
              <a:pPr/>
              <a:t>10/5/2018</a:t>
            </a:fld>
            <a:endParaRPr dirty="0"/>
          </a:p>
        </p:txBody>
      </p:sp>
      <p:sp>
        <p:nvSpPr>
          <p:cNvPr id="5" name="Footer Placeholder 4"/>
          <p:cNvSpPr>
            <a:spLocks noGrp="1"/>
          </p:cNvSpPr>
          <p:nvPr>
            <p:ph type="ftr" sz="quarter" idx="11"/>
          </p:nvPr>
        </p:nvSpPr>
        <p:spPr/>
        <p:txBody>
          <a:bodyPr/>
          <a:lstStyle/>
          <a:p>
            <a:r>
              <a:rPr lang="en-US" dirty="0" smtClean="0"/>
              <a:t>Oracle</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52"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E4D3D008-9253-4D7E-9FE6-D6C9CDB64CA3}" type="datetime1">
              <a:rPr lang="en-US" smtClean="0"/>
              <a:pPr/>
              <a:t>10/5/2018</a:t>
            </a:fld>
            <a:endParaRPr lang="en-US" dirty="0"/>
          </a:p>
        </p:txBody>
      </p:sp>
      <p:sp>
        <p:nvSpPr>
          <p:cNvPr id="5" name="Footer Placeholder 4"/>
          <p:cNvSpPr>
            <a:spLocks noGrp="1"/>
          </p:cNvSpPr>
          <p:nvPr>
            <p:ph type="ftr" sz="quarter" idx="3"/>
          </p:nvPr>
        </p:nvSpPr>
        <p:spPr>
          <a:xfrm>
            <a:off x="8621445"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t>Oracle</a:t>
            </a:r>
            <a:endParaRPr lang="en-US" dirty="0"/>
          </a:p>
        </p:txBody>
      </p:sp>
      <p:sp>
        <p:nvSpPr>
          <p:cNvPr id="6" name="Slide Number Placeholder 5"/>
          <p:cNvSpPr>
            <a:spLocks noGrp="1"/>
          </p:cNvSpPr>
          <p:nvPr>
            <p:ph type="sldNum" sz="quarter" idx="4"/>
          </p:nvPr>
        </p:nvSpPr>
        <p:spPr>
          <a:xfrm>
            <a:off x="11276033"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9" name="Picture 18" descr="Oracle logo in white on red staging background"/>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bwMode="ltGray">
          <a:xfrm>
            <a:off x="531834" y="6263640"/>
            <a:ext cx="1622861"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65"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9" name="Oracle red badge logo" descr="Oracle logo in white on red staging backgroun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531834"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36"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1EE11BFD-AD4C-4A98-9D38-1958507EA4E5}" type="datetime1">
              <a:rPr lang="en-US">
                <a:solidFill>
                  <a:srgbClr val="5F5F5F">
                    <a:lumMod val="60000"/>
                    <a:lumOff val="40000"/>
                  </a:srgbClr>
                </a:solidFill>
              </a:rPr>
              <a:pPr/>
              <a:t>10/5/2018</a:t>
            </a:fld>
            <a:endParaRPr dirty="0">
              <a:solidFill>
                <a:srgbClr val="5F5F5F">
                  <a:lumMod val="60000"/>
                  <a:lumOff val="40000"/>
                </a:srgbClr>
              </a:solidFill>
            </a:endParaRPr>
          </a:p>
        </p:txBody>
      </p:sp>
      <p:sp>
        <p:nvSpPr>
          <p:cNvPr id="15" name="TextBox 14"/>
          <p:cNvSpPr txBox="1"/>
          <p:nvPr/>
        </p:nvSpPr>
        <p:spPr>
          <a:xfrm>
            <a:off x="5989660" y="6556248"/>
            <a:ext cx="2787651" cy="182880"/>
          </a:xfrm>
          <a:prstGeom prst="rect">
            <a:avLst/>
          </a:prstGeom>
          <a:noFill/>
        </p:spPr>
        <p:txBody>
          <a:bodyPr wrap="none" lIns="0" tIns="0" rIns="0" bIns="0" rtlCol="0" anchor="ctr" anchorCtr="0">
            <a:noAutofit/>
          </a:bodyPr>
          <a:lstStyle/>
          <a:p>
            <a:r>
              <a:rPr sz="800" dirty="0">
                <a:solidFill>
                  <a:srgbClr val="5F5F5F">
                    <a:lumMod val="60000"/>
                    <a:lumOff val="40000"/>
                  </a:srgbClr>
                </a:solidFill>
              </a:rPr>
              <a:t>Copyright © </a:t>
            </a:r>
            <a:r>
              <a:rPr sz="800" dirty="0" smtClean="0">
                <a:solidFill>
                  <a:srgbClr val="5F5F5F">
                    <a:lumMod val="60000"/>
                    <a:lumOff val="40000"/>
                  </a:srgbClr>
                </a:solidFill>
              </a:rPr>
              <a:t>201</a:t>
            </a:r>
            <a:r>
              <a:rPr lang="en-US" sz="800" dirty="0" smtClean="0">
                <a:solidFill>
                  <a:srgbClr val="5F5F5F">
                    <a:lumMod val="60000"/>
                    <a:lumOff val="40000"/>
                  </a:srgbClr>
                </a:solidFill>
              </a:rPr>
              <a:t>5 </a:t>
            </a:r>
            <a:r>
              <a:rPr sz="800" dirty="0" smtClean="0">
                <a:solidFill>
                  <a:srgbClr val="5F5F5F">
                    <a:lumMod val="60000"/>
                    <a:lumOff val="40000"/>
                  </a:srgbClr>
                </a:solidFill>
              </a:rPr>
              <a:t>Oracle </a:t>
            </a:r>
            <a:r>
              <a:rPr sz="800" dirty="0">
                <a:solidFill>
                  <a:srgbClr val="5F5F5F">
                    <a:lumMod val="60000"/>
                    <a:lumOff val="40000"/>
                  </a:srgbClr>
                </a:solidFill>
              </a:rPr>
              <a:t>and/or its affiliates. All rights reserved.  |</a:t>
            </a:r>
          </a:p>
        </p:txBody>
      </p:sp>
      <p:sp>
        <p:nvSpPr>
          <p:cNvPr id="5" name="Footer Placeholder 4"/>
          <p:cNvSpPr>
            <a:spLocks noGrp="1"/>
          </p:cNvSpPr>
          <p:nvPr>
            <p:ph type="ftr" sz="quarter" idx="3"/>
          </p:nvPr>
        </p:nvSpPr>
        <p:spPr>
          <a:xfrm>
            <a:off x="8777311"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r>
              <a:rPr lang="en-US" dirty="0" smtClean="0">
                <a:solidFill>
                  <a:srgbClr val="5F5F5F">
                    <a:lumMod val="60000"/>
                    <a:lumOff val="40000"/>
                  </a:srgbClr>
                </a:solidFill>
              </a:rPr>
              <a:t>Oracle Confidential – Do Not Redistribute</a:t>
            </a:r>
            <a:endParaRPr lang="en-US" dirty="0">
              <a:solidFill>
                <a:srgbClr val="5F5F5F">
                  <a:lumMod val="60000"/>
                  <a:lumOff val="40000"/>
                </a:srgbClr>
              </a:solidFill>
            </a:endParaRPr>
          </a:p>
        </p:txBody>
      </p:sp>
      <p:sp>
        <p:nvSpPr>
          <p:cNvPr id="6" name="Slide Number Placeholder 5"/>
          <p:cNvSpPr>
            <a:spLocks noGrp="1"/>
          </p:cNvSpPr>
          <p:nvPr>
            <p:ph type="sldNum" sz="quarter" idx="4"/>
          </p:nvPr>
        </p:nvSpPr>
        <p:spPr>
          <a:xfrm>
            <a:off x="1127603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96" r:id="rId1"/>
  </p:sldLayoutIdLst>
  <p:transition/>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jpe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jpeg"/></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8.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1.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510" y="990600"/>
            <a:ext cx="2781300" cy="30283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660" y="1002665"/>
            <a:ext cx="4168140" cy="3016250"/>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7"/>
          <p:cNvSpPr>
            <a:spLocks/>
          </p:cNvSpPr>
          <p:nvPr/>
        </p:nvSpPr>
        <p:spPr bwMode="auto">
          <a:xfrm>
            <a:off x="1338580" y="1003300"/>
            <a:ext cx="260350" cy="1604645"/>
          </a:xfrm>
          <a:custGeom>
            <a:avLst/>
            <a:gdLst>
              <a:gd name="T0" fmla="+- 0 2485 2108"/>
              <a:gd name="T1" fmla="*/ T0 w 410"/>
              <a:gd name="T2" fmla="+- 0 4583 2060"/>
              <a:gd name="T3" fmla="*/ 4583 h 2527"/>
              <a:gd name="T4" fmla="+- 0 2422 2108"/>
              <a:gd name="T5" fmla="*/ T4 w 410"/>
              <a:gd name="T6" fmla="+- 0 4549 2060"/>
              <a:gd name="T7" fmla="*/ 4549 h 2527"/>
              <a:gd name="T8" fmla="+- 0 2371 2108"/>
              <a:gd name="T9" fmla="*/ T8 w 410"/>
              <a:gd name="T10" fmla="+- 0 4486 2060"/>
              <a:gd name="T11" fmla="*/ 4486 h 2527"/>
              <a:gd name="T12" fmla="+- 0 2334 2108"/>
              <a:gd name="T13" fmla="*/ T12 w 410"/>
              <a:gd name="T14" fmla="+- 0 4400 2060"/>
              <a:gd name="T15" fmla="*/ 4400 h 2527"/>
              <a:gd name="T16" fmla="+- 0 2315 2108"/>
              <a:gd name="T17" fmla="*/ T16 w 410"/>
              <a:gd name="T18" fmla="+- 0 4297 2060"/>
              <a:gd name="T19" fmla="*/ 4297 h 2527"/>
              <a:gd name="T20" fmla="+- 0 2314 2108"/>
              <a:gd name="T21" fmla="*/ T20 w 410"/>
              <a:gd name="T22" fmla="+- 0 3655 2060"/>
              <a:gd name="T23" fmla="*/ 3655 h 2527"/>
              <a:gd name="T24" fmla="+- 0 2311 2108"/>
              <a:gd name="T25" fmla="*/ T24 w 410"/>
              <a:gd name="T26" fmla="+- 0 3600 2060"/>
              <a:gd name="T27" fmla="*/ 3600 h 2527"/>
              <a:gd name="T28" fmla="+- 0 2303 2108"/>
              <a:gd name="T29" fmla="*/ T28 w 410"/>
              <a:gd name="T30" fmla="+- 0 3548 2060"/>
              <a:gd name="T31" fmla="*/ 3548 h 2527"/>
              <a:gd name="T32" fmla="+- 0 2290 2108"/>
              <a:gd name="T33" fmla="*/ T32 w 410"/>
              <a:gd name="T34" fmla="+- 0 3499 2060"/>
              <a:gd name="T35" fmla="*/ 3499 h 2527"/>
              <a:gd name="T36" fmla="+- 0 2272 2108"/>
              <a:gd name="T37" fmla="*/ T36 w 410"/>
              <a:gd name="T38" fmla="+- 0 3455 2060"/>
              <a:gd name="T39" fmla="*/ 3455 h 2527"/>
              <a:gd name="T40" fmla="+- 0 2251 2108"/>
              <a:gd name="T41" fmla="*/ T40 w 410"/>
              <a:gd name="T42" fmla="+- 0 3416 2060"/>
              <a:gd name="T43" fmla="*/ 3416 h 2527"/>
              <a:gd name="T44" fmla="+- 0 2226 2108"/>
              <a:gd name="T45" fmla="*/ T44 w 410"/>
              <a:gd name="T46" fmla="+- 0 3383 2060"/>
              <a:gd name="T47" fmla="*/ 3383 h 2527"/>
              <a:gd name="T48" fmla="+- 0 2197 2108"/>
              <a:gd name="T49" fmla="*/ T48 w 410"/>
              <a:gd name="T50" fmla="+- 0 3357 2060"/>
              <a:gd name="T51" fmla="*/ 3357 h 2527"/>
              <a:gd name="T52" fmla="+- 0 2167 2108"/>
              <a:gd name="T53" fmla="*/ T52 w 410"/>
              <a:gd name="T54" fmla="+- 0 3338 2060"/>
              <a:gd name="T55" fmla="*/ 3338 h 2527"/>
              <a:gd name="T56" fmla="+- 0 2134 2108"/>
              <a:gd name="T57" fmla="*/ T56 w 410"/>
              <a:gd name="T58" fmla="+- 0 3327 2060"/>
              <a:gd name="T59" fmla="*/ 3327 h 2527"/>
              <a:gd name="T60" fmla="+- 0 2108 2108"/>
              <a:gd name="T61" fmla="*/ T60 w 410"/>
              <a:gd name="T62" fmla="+- 0 3324 2060"/>
              <a:gd name="T63" fmla="*/ 3324 h 2527"/>
              <a:gd name="T64" fmla="+- 0 2159 2108"/>
              <a:gd name="T65" fmla="*/ T64 w 410"/>
              <a:gd name="T66" fmla="+- 0 3314 2060"/>
              <a:gd name="T67" fmla="*/ 3314 h 2527"/>
              <a:gd name="T68" fmla="+- 0 2219 2108"/>
              <a:gd name="T69" fmla="*/ T68 w 410"/>
              <a:gd name="T70" fmla="+- 0 3272 2060"/>
              <a:gd name="T71" fmla="*/ 3272 h 2527"/>
              <a:gd name="T72" fmla="+- 0 2267 2108"/>
              <a:gd name="T73" fmla="*/ T72 w 410"/>
              <a:gd name="T74" fmla="+- 0 3203 2060"/>
              <a:gd name="T75" fmla="*/ 3203 h 2527"/>
              <a:gd name="T76" fmla="+- 0 2300 2108"/>
              <a:gd name="T77" fmla="*/ T76 w 410"/>
              <a:gd name="T78" fmla="+- 0 3112 2060"/>
              <a:gd name="T79" fmla="*/ 3112 h 2527"/>
              <a:gd name="T80" fmla="+- 0 2313 2108"/>
              <a:gd name="T81" fmla="*/ T80 w 410"/>
              <a:gd name="T82" fmla="+- 0 3006 2060"/>
              <a:gd name="T83" fmla="*/ 3006 h 2527"/>
              <a:gd name="T84" fmla="+- 0 2314 2108"/>
              <a:gd name="T85" fmla="*/ T84 w 410"/>
              <a:gd name="T86" fmla="+- 0 2392 2060"/>
              <a:gd name="T87" fmla="*/ 2392 h 2527"/>
              <a:gd name="T88" fmla="+- 0 2316 2108"/>
              <a:gd name="T89" fmla="*/ T88 w 410"/>
              <a:gd name="T90" fmla="+- 0 2337 2060"/>
              <a:gd name="T91" fmla="*/ 2337 h 2527"/>
              <a:gd name="T92" fmla="+- 0 2325 2108"/>
              <a:gd name="T93" fmla="*/ T92 w 410"/>
              <a:gd name="T94" fmla="+- 0 2284 2060"/>
              <a:gd name="T95" fmla="*/ 2284 h 2527"/>
              <a:gd name="T96" fmla="+- 0 2338 2108"/>
              <a:gd name="T97" fmla="*/ T96 w 410"/>
              <a:gd name="T98" fmla="+- 0 2236 2060"/>
              <a:gd name="T99" fmla="*/ 2236 h 2527"/>
              <a:gd name="T100" fmla="+- 0 2355 2108"/>
              <a:gd name="T101" fmla="*/ T100 w 410"/>
              <a:gd name="T102" fmla="+- 0 2192 2060"/>
              <a:gd name="T103" fmla="*/ 2192 h 2527"/>
              <a:gd name="T104" fmla="+- 0 2377 2108"/>
              <a:gd name="T105" fmla="*/ T104 w 410"/>
              <a:gd name="T106" fmla="+- 0 2153 2060"/>
              <a:gd name="T107" fmla="*/ 2153 h 2527"/>
              <a:gd name="T108" fmla="+- 0 2402 2108"/>
              <a:gd name="T109" fmla="*/ T108 w 410"/>
              <a:gd name="T110" fmla="+- 0 2120 2060"/>
              <a:gd name="T111" fmla="*/ 2120 h 2527"/>
              <a:gd name="T112" fmla="+- 0 2430 2108"/>
              <a:gd name="T113" fmla="*/ T112 w 410"/>
              <a:gd name="T114" fmla="+- 0 2093 2060"/>
              <a:gd name="T115" fmla="*/ 2093 h 2527"/>
              <a:gd name="T116" fmla="+- 0 2460 2108"/>
              <a:gd name="T117" fmla="*/ T116 w 410"/>
              <a:gd name="T118" fmla="+- 0 2074 2060"/>
              <a:gd name="T119" fmla="*/ 2074 h 2527"/>
              <a:gd name="T120" fmla="+- 0 2493 2108"/>
              <a:gd name="T121" fmla="*/ T120 w 410"/>
              <a:gd name="T122" fmla="+- 0 2063 2060"/>
              <a:gd name="T123" fmla="*/ 2063 h 2527"/>
              <a:gd name="T124" fmla="+- 0 2519 2108"/>
              <a:gd name="T125" fmla="*/ T124 w 410"/>
              <a:gd name="T126" fmla="+- 0 2060 2060"/>
              <a:gd name="T127" fmla="*/ 2060 h 252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410" h="2527">
                <a:moveTo>
                  <a:pt x="411" y="2528"/>
                </a:moveTo>
                <a:lnTo>
                  <a:pt x="377" y="2523"/>
                </a:lnTo>
                <a:lnTo>
                  <a:pt x="344" y="2510"/>
                </a:lnTo>
                <a:lnTo>
                  <a:pt x="314" y="2489"/>
                </a:lnTo>
                <a:lnTo>
                  <a:pt x="287" y="2460"/>
                </a:lnTo>
                <a:lnTo>
                  <a:pt x="263" y="2426"/>
                </a:lnTo>
                <a:lnTo>
                  <a:pt x="242" y="2385"/>
                </a:lnTo>
                <a:lnTo>
                  <a:pt x="226" y="2340"/>
                </a:lnTo>
                <a:lnTo>
                  <a:pt x="214" y="2290"/>
                </a:lnTo>
                <a:lnTo>
                  <a:pt x="207" y="2237"/>
                </a:lnTo>
                <a:lnTo>
                  <a:pt x="206" y="2196"/>
                </a:lnTo>
                <a:lnTo>
                  <a:pt x="206" y="1595"/>
                </a:lnTo>
                <a:lnTo>
                  <a:pt x="205" y="1567"/>
                </a:lnTo>
                <a:lnTo>
                  <a:pt x="203" y="1540"/>
                </a:lnTo>
                <a:lnTo>
                  <a:pt x="199" y="1514"/>
                </a:lnTo>
                <a:lnTo>
                  <a:pt x="195" y="1488"/>
                </a:lnTo>
                <a:lnTo>
                  <a:pt x="189" y="1463"/>
                </a:lnTo>
                <a:lnTo>
                  <a:pt x="182" y="1439"/>
                </a:lnTo>
                <a:lnTo>
                  <a:pt x="173" y="1417"/>
                </a:lnTo>
                <a:lnTo>
                  <a:pt x="164" y="1395"/>
                </a:lnTo>
                <a:lnTo>
                  <a:pt x="154" y="1375"/>
                </a:lnTo>
                <a:lnTo>
                  <a:pt x="143" y="1356"/>
                </a:lnTo>
                <a:lnTo>
                  <a:pt x="130" y="1339"/>
                </a:lnTo>
                <a:lnTo>
                  <a:pt x="118" y="1323"/>
                </a:lnTo>
                <a:lnTo>
                  <a:pt x="104" y="1309"/>
                </a:lnTo>
                <a:lnTo>
                  <a:pt x="89" y="1297"/>
                </a:lnTo>
                <a:lnTo>
                  <a:pt x="74" y="1286"/>
                </a:lnTo>
                <a:lnTo>
                  <a:pt x="59" y="1278"/>
                </a:lnTo>
                <a:lnTo>
                  <a:pt x="43" y="1271"/>
                </a:lnTo>
                <a:lnTo>
                  <a:pt x="26" y="1267"/>
                </a:lnTo>
                <a:lnTo>
                  <a:pt x="9" y="1264"/>
                </a:lnTo>
                <a:lnTo>
                  <a:pt x="0" y="1264"/>
                </a:lnTo>
                <a:lnTo>
                  <a:pt x="18" y="1263"/>
                </a:lnTo>
                <a:lnTo>
                  <a:pt x="51" y="1254"/>
                </a:lnTo>
                <a:lnTo>
                  <a:pt x="82" y="1237"/>
                </a:lnTo>
                <a:lnTo>
                  <a:pt x="111" y="1212"/>
                </a:lnTo>
                <a:lnTo>
                  <a:pt x="137" y="1180"/>
                </a:lnTo>
                <a:lnTo>
                  <a:pt x="159" y="1143"/>
                </a:lnTo>
                <a:lnTo>
                  <a:pt x="178" y="1100"/>
                </a:lnTo>
                <a:lnTo>
                  <a:pt x="192" y="1052"/>
                </a:lnTo>
                <a:lnTo>
                  <a:pt x="201" y="1001"/>
                </a:lnTo>
                <a:lnTo>
                  <a:pt x="205" y="946"/>
                </a:lnTo>
                <a:lnTo>
                  <a:pt x="206" y="933"/>
                </a:lnTo>
                <a:lnTo>
                  <a:pt x="206" y="332"/>
                </a:lnTo>
                <a:lnTo>
                  <a:pt x="206" y="304"/>
                </a:lnTo>
                <a:lnTo>
                  <a:pt x="208" y="277"/>
                </a:lnTo>
                <a:lnTo>
                  <a:pt x="212" y="250"/>
                </a:lnTo>
                <a:lnTo>
                  <a:pt x="217" y="224"/>
                </a:lnTo>
                <a:lnTo>
                  <a:pt x="223" y="200"/>
                </a:lnTo>
                <a:lnTo>
                  <a:pt x="230" y="176"/>
                </a:lnTo>
                <a:lnTo>
                  <a:pt x="238" y="153"/>
                </a:lnTo>
                <a:lnTo>
                  <a:pt x="247" y="132"/>
                </a:lnTo>
                <a:lnTo>
                  <a:pt x="257" y="112"/>
                </a:lnTo>
                <a:lnTo>
                  <a:pt x="269" y="93"/>
                </a:lnTo>
                <a:lnTo>
                  <a:pt x="281" y="75"/>
                </a:lnTo>
                <a:lnTo>
                  <a:pt x="294" y="60"/>
                </a:lnTo>
                <a:lnTo>
                  <a:pt x="307" y="45"/>
                </a:lnTo>
                <a:lnTo>
                  <a:pt x="322" y="33"/>
                </a:lnTo>
                <a:lnTo>
                  <a:pt x="337" y="23"/>
                </a:lnTo>
                <a:lnTo>
                  <a:pt x="352" y="14"/>
                </a:lnTo>
                <a:lnTo>
                  <a:pt x="369" y="7"/>
                </a:lnTo>
                <a:lnTo>
                  <a:pt x="385" y="3"/>
                </a:lnTo>
                <a:lnTo>
                  <a:pt x="402" y="1"/>
                </a:lnTo>
                <a:lnTo>
                  <a:pt x="411" y="0"/>
                </a:lnTo>
              </a:path>
            </a:pathLst>
          </a:custGeom>
          <a:noFill/>
          <a:ln w="19812">
            <a:solidFill>
              <a:srgbClr val="37495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sp>
        <p:nvSpPr>
          <p:cNvPr id="9" name="Freeform 8"/>
          <p:cNvSpPr>
            <a:spLocks/>
          </p:cNvSpPr>
          <p:nvPr/>
        </p:nvSpPr>
        <p:spPr bwMode="auto">
          <a:xfrm>
            <a:off x="9984740" y="1003300"/>
            <a:ext cx="160020" cy="966470"/>
          </a:xfrm>
          <a:custGeom>
            <a:avLst/>
            <a:gdLst>
              <a:gd name="T0" fmla="+- 0 15745 15724"/>
              <a:gd name="T1" fmla="*/ T0 w 252"/>
              <a:gd name="T2" fmla="+- 0 2066 2060"/>
              <a:gd name="T3" fmla="*/ 2066 h 1522"/>
              <a:gd name="T4" fmla="+- 0 15775 15724"/>
              <a:gd name="T5" fmla="*/ T4 w 252"/>
              <a:gd name="T6" fmla="+- 0 2091 2060"/>
              <a:gd name="T7" fmla="*/ 2091 h 1522"/>
              <a:gd name="T8" fmla="+- 0 15793 15724"/>
              <a:gd name="T9" fmla="*/ T8 w 252"/>
              <a:gd name="T10" fmla="+- 0 2119 2060"/>
              <a:gd name="T11" fmla="*/ 2119 h 1522"/>
              <a:gd name="T12" fmla="+- 0 15809 15724"/>
              <a:gd name="T13" fmla="*/ T12 w 252"/>
              <a:gd name="T14" fmla="+- 0 2155 2060"/>
              <a:gd name="T15" fmla="*/ 2155 h 1522"/>
              <a:gd name="T16" fmla="+- 0 15822 15724"/>
              <a:gd name="T17" fmla="*/ T16 w 252"/>
              <a:gd name="T18" fmla="+- 0 2197 2060"/>
              <a:gd name="T19" fmla="*/ 2197 h 1522"/>
              <a:gd name="T20" fmla="+- 0 15834 15724"/>
              <a:gd name="T21" fmla="*/ T20 w 252"/>
              <a:gd name="T22" fmla="+- 0 2246 2060"/>
              <a:gd name="T23" fmla="*/ 2246 h 1522"/>
              <a:gd name="T24" fmla="+- 0 15842 15724"/>
              <a:gd name="T25" fmla="*/ T24 w 252"/>
              <a:gd name="T26" fmla="+- 0 2299 2060"/>
              <a:gd name="T27" fmla="*/ 2299 h 1522"/>
              <a:gd name="T28" fmla="+- 0 15848 15724"/>
              <a:gd name="T29" fmla="*/ T28 w 252"/>
              <a:gd name="T30" fmla="+- 0 2357 2060"/>
              <a:gd name="T31" fmla="*/ 2357 h 1522"/>
              <a:gd name="T32" fmla="+- 0 15850 15724"/>
              <a:gd name="T33" fmla="*/ T32 w 252"/>
              <a:gd name="T34" fmla="+- 0 2418 2060"/>
              <a:gd name="T35" fmla="*/ 2418 h 1522"/>
              <a:gd name="T36" fmla="+- 0 15850 15724"/>
              <a:gd name="T37" fmla="*/ T36 w 252"/>
              <a:gd name="T38" fmla="+- 0 2460 2060"/>
              <a:gd name="T39" fmla="*/ 2460 h 1522"/>
              <a:gd name="T40" fmla="+- 0 15851 15724"/>
              <a:gd name="T41" fmla="*/ T40 w 252"/>
              <a:gd name="T42" fmla="+- 0 2521 2060"/>
              <a:gd name="T43" fmla="*/ 2521 h 1522"/>
              <a:gd name="T44" fmla="+- 0 15857 15724"/>
              <a:gd name="T45" fmla="*/ T44 w 252"/>
              <a:gd name="T46" fmla="+- 0 2579 2060"/>
              <a:gd name="T47" fmla="*/ 2579 h 1522"/>
              <a:gd name="T48" fmla="+- 0 15865 15724"/>
              <a:gd name="T49" fmla="*/ T48 w 252"/>
              <a:gd name="T50" fmla="+- 0 2633 2060"/>
              <a:gd name="T51" fmla="*/ 2633 h 1522"/>
              <a:gd name="T52" fmla="+- 0 15876 15724"/>
              <a:gd name="T53" fmla="*/ T52 w 252"/>
              <a:gd name="T54" fmla="+- 0 2682 2060"/>
              <a:gd name="T55" fmla="*/ 2682 h 1522"/>
              <a:gd name="T56" fmla="+- 0 15890 15724"/>
              <a:gd name="T57" fmla="*/ T56 w 252"/>
              <a:gd name="T58" fmla="+- 0 2724 2060"/>
              <a:gd name="T59" fmla="*/ 2724 h 1522"/>
              <a:gd name="T60" fmla="+- 0 15906 15724"/>
              <a:gd name="T61" fmla="*/ T60 w 252"/>
              <a:gd name="T62" fmla="+- 0 2760 2060"/>
              <a:gd name="T63" fmla="*/ 2760 h 1522"/>
              <a:gd name="T64" fmla="+- 0 15923 15724"/>
              <a:gd name="T65" fmla="*/ T64 w 252"/>
              <a:gd name="T66" fmla="+- 0 2789 2060"/>
              <a:gd name="T67" fmla="*/ 2789 h 1522"/>
              <a:gd name="T68" fmla="+- 0 15943 15724"/>
              <a:gd name="T69" fmla="*/ T68 w 252"/>
              <a:gd name="T70" fmla="+- 0 2809 2060"/>
              <a:gd name="T71" fmla="*/ 2809 h 1522"/>
              <a:gd name="T72" fmla="+- 0 15964 15724"/>
              <a:gd name="T73" fmla="*/ T72 w 252"/>
              <a:gd name="T74" fmla="+- 0 2820 2060"/>
              <a:gd name="T75" fmla="*/ 2820 h 1522"/>
              <a:gd name="T76" fmla="+- 0 15965 15724"/>
              <a:gd name="T77" fmla="*/ T76 w 252"/>
              <a:gd name="T78" fmla="+- 0 2823 2060"/>
              <a:gd name="T79" fmla="*/ 2823 h 1522"/>
              <a:gd name="T80" fmla="+- 0 15924 15724"/>
              <a:gd name="T81" fmla="*/ T80 w 252"/>
              <a:gd name="T82" fmla="+- 0 2852 2060"/>
              <a:gd name="T83" fmla="*/ 2852 h 1522"/>
              <a:gd name="T84" fmla="+- 0 15907 15724"/>
              <a:gd name="T85" fmla="*/ T84 w 252"/>
              <a:gd name="T86" fmla="+- 0 2880 2060"/>
              <a:gd name="T87" fmla="*/ 2880 h 1522"/>
              <a:gd name="T88" fmla="+- 0 15891 15724"/>
              <a:gd name="T89" fmla="*/ T88 w 252"/>
              <a:gd name="T90" fmla="+- 0 2916 2060"/>
              <a:gd name="T91" fmla="*/ 2916 h 1522"/>
              <a:gd name="T92" fmla="+- 0 15877 15724"/>
              <a:gd name="T93" fmla="*/ T92 w 252"/>
              <a:gd name="T94" fmla="+- 0 2958 2060"/>
              <a:gd name="T95" fmla="*/ 2958 h 1522"/>
              <a:gd name="T96" fmla="+- 0 15866 15724"/>
              <a:gd name="T97" fmla="*/ T96 w 252"/>
              <a:gd name="T98" fmla="+- 0 3006 2060"/>
              <a:gd name="T99" fmla="*/ 3006 h 1522"/>
              <a:gd name="T100" fmla="+- 0 15857 15724"/>
              <a:gd name="T101" fmla="*/ T100 w 252"/>
              <a:gd name="T102" fmla="+- 0 3060 2060"/>
              <a:gd name="T103" fmla="*/ 3060 h 1522"/>
              <a:gd name="T104" fmla="+- 0 15852 15724"/>
              <a:gd name="T105" fmla="*/ T104 w 252"/>
              <a:gd name="T106" fmla="+- 0 3117 2060"/>
              <a:gd name="T107" fmla="*/ 3117 h 1522"/>
              <a:gd name="T108" fmla="+- 0 15850 15724"/>
              <a:gd name="T109" fmla="*/ T108 w 252"/>
              <a:gd name="T110" fmla="+- 0 3179 2060"/>
              <a:gd name="T111" fmla="*/ 3179 h 1522"/>
              <a:gd name="T112" fmla="+- 0 15850 15724"/>
              <a:gd name="T113" fmla="*/ T112 w 252"/>
              <a:gd name="T114" fmla="+- 0 3221 2060"/>
              <a:gd name="T115" fmla="*/ 3221 h 1522"/>
              <a:gd name="T116" fmla="+- 0 15848 15724"/>
              <a:gd name="T117" fmla="*/ T116 w 252"/>
              <a:gd name="T118" fmla="+- 0 3282 2060"/>
              <a:gd name="T119" fmla="*/ 3282 h 1522"/>
              <a:gd name="T120" fmla="+- 0 15843 15724"/>
              <a:gd name="T121" fmla="*/ T120 w 252"/>
              <a:gd name="T122" fmla="+- 0 3340 2060"/>
              <a:gd name="T123" fmla="*/ 3340 h 1522"/>
              <a:gd name="T124" fmla="+- 0 15834 15724"/>
              <a:gd name="T125" fmla="*/ T124 w 252"/>
              <a:gd name="T126" fmla="+- 0 3394 2060"/>
              <a:gd name="T127" fmla="*/ 3394 h 1522"/>
              <a:gd name="T128" fmla="+- 0 15823 15724"/>
              <a:gd name="T129" fmla="*/ T128 w 252"/>
              <a:gd name="T130" fmla="+- 0 3442 2060"/>
              <a:gd name="T131" fmla="*/ 3442 h 1522"/>
              <a:gd name="T132" fmla="+- 0 15809 15724"/>
              <a:gd name="T133" fmla="*/ T132 w 252"/>
              <a:gd name="T134" fmla="+- 0 3485 2060"/>
              <a:gd name="T135" fmla="*/ 3485 h 1522"/>
              <a:gd name="T136" fmla="+- 0 15794 15724"/>
              <a:gd name="T137" fmla="*/ T136 w 252"/>
              <a:gd name="T138" fmla="+- 0 3521 2060"/>
              <a:gd name="T139" fmla="*/ 3521 h 1522"/>
              <a:gd name="T140" fmla="+- 0 15776 15724"/>
              <a:gd name="T141" fmla="*/ T140 w 252"/>
              <a:gd name="T142" fmla="+- 0 3550 2060"/>
              <a:gd name="T143" fmla="*/ 3550 h 1522"/>
              <a:gd name="T144" fmla="+- 0 15756 15724"/>
              <a:gd name="T145" fmla="*/ T144 w 252"/>
              <a:gd name="T146" fmla="+- 0 3570 2060"/>
              <a:gd name="T147" fmla="*/ 3570 h 1522"/>
              <a:gd name="T148" fmla="+- 0 15736 15724"/>
              <a:gd name="T149" fmla="*/ T148 w 252"/>
              <a:gd name="T150" fmla="+- 0 3580 2060"/>
              <a:gd name="T151" fmla="*/ 3580 h 1522"/>
              <a:gd name="T152" fmla="+- 0 15724 15724"/>
              <a:gd name="T153" fmla="*/ T152 w 252"/>
              <a:gd name="T154" fmla="+- 0 3582 2060"/>
              <a:gd name="T155" fmla="*/ 3582 h 152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Lst>
            <a:rect l="0" t="0" r="r" b="b"/>
            <a:pathLst>
              <a:path w="252" h="1522">
                <a:moveTo>
                  <a:pt x="0" y="0"/>
                </a:moveTo>
                <a:lnTo>
                  <a:pt x="21" y="6"/>
                </a:lnTo>
                <a:lnTo>
                  <a:pt x="41" y="20"/>
                </a:lnTo>
                <a:lnTo>
                  <a:pt x="51" y="31"/>
                </a:lnTo>
                <a:lnTo>
                  <a:pt x="60" y="44"/>
                </a:lnTo>
                <a:lnTo>
                  <a:pt x="69" y="59"/>
                </a:lnTo>
                <a:lnTo>
                  <a:pt x="77" y="76"/>
                </a:lnTo>
                <a:lnTo>
                  <a:pt x="85" y="95"/>
                </a:lnTo>
                <a:lnTo>
                  <a:pt x="92" y="115"/>
                </a:lnTo>
                <a:lnTo>
                  <a:pt x="98" y="137"/>
                </a:lnTo>
                <a:lnTo>
                  <a:pt x="104" y="161"/>
                </a:lnTo>
                <a:lnTo>
                  <a:pt x="110" y="186"/>
                </a:lnTo>
                <a:lnTo>
                  <a:pt x="114" y="212"/>
                </a:lnTo>
                <a:lnTo>
                  <a:pt x="118" y="239"/>
                </a:lnTo>
                <a:lnTo>
                  <a:pt x="121" y="267"/>
                </a:lnTo>
                <a:lnTo>
                  <a:pt x="124" y="297"/>
                </a:lnTo>
                <a:lnTo>
                  <a:pt x="125" y="327"/>
                </a:lnTo>
                <a:lnTo>
                  <a:pt x="126" y="358"/>
                </a:lnTo>
                <a:lnTo>
                  <a:pt x="126" y="361"/>
                </a:lnTo>
                <a:lnTo>
                  <a:pt x="126" y="400"/>
                </a:lnTo>
                <a:lnTo>
                  <a:pt x="126" y="431"/>
                </a:lnTo>
                <a:lnTo>
                  <a:pt x="127" y="461"/>
                </a:lnTo>
                <a:lnTo>
                  <a:pt x="130" y="491"/>
                </a:lnTo>
                <a:lnTo>
                  <a:pt x="133" y="519"/>
                </a:lnTo>
                <a:lnTo>
                  <a:pt x="136" y="547"/>
                </a:lnTo>
                <a:lnTo>
                  <a:pt x="141" y="573"/>
                </a:lnTo>
                <a:lnTo>
                  <a:pt x="146" y="598"/>
                </a:lnTo>
                <a:lnTo>
                  <a:pt x="152" y="622"/>
                </a:lnTo>
                <a:lnTo>
                  <a:pt x="159" y="644"/>
                </a:lnTo>
                <a:lnTo>
                  <a:pt x="166" y="664"/>
                </a:lnTo>
                <a:lnTo>
                  <a:pt x="173" y="683"/>
                </a:lnTo>
                <a:lnTo>
                  <a:pt x="182" y="700"/>
                </a:lnTo>
                <a:lnTo>
                  <a:pt x="190" y="716"/>
                </a:lnTo>
                <a:lnTo>
                  <a:pt x="199" y="729"/>
                </a:lnTo>
                <a:lnTo>
                  <a:pt x="209" y="740"/>
                </a:lnTo>
                <a:lnTo>
                  <a:pt x="219" y="749"/>
                </a:lnTo>
                <a:lnTo>
                  <a:pt x="229" y="755"/>
                </a:lnTo>
                <a:lnTo>
                  <a:pt x="240" y="760"/>
                </a:lnTo>
                <a:lnTo>
                  <a:pt x="252" y="761"/>
                </a:lnTo>
                <a:lnTo>
                  <a:pt x="241" y="763"/>
                </a:lnTo>
                <a:lnTo>
                  <a:pt x="220" y="773"/>
                </a:lnTo>
                <a:lnTo>
                  <a:pt x="200" y="792"/>
                </a:lnTo>
                <a:lnTo>
                  <a:pt x="191" y="805"/>
                </a:lnTo>
                <a:lnTo>
                  <a:pt x="183" y="820"/>
                </a:lnTo>
                <a:lnTo>
                  <a:pt x="174" y="837"/>
                </a:lnTo>
                <a:lnTo>
                  <a:pt x="167" y="856"/>
                </a:lnTo>
                <a:lnTo>
                  <a:pt x="159" y="876"/>
                </a:lnTo>
                <a:lnTo>
                  <a:pt x="153" y="898"/>
                </a:lnTo>
                <a:lnTo>
                  <a:pt x="147" y="922"/>
                </a:lnTo>
                <a:lnTo>
                  <a:pt x="142" y="946"/>
                </a:lnTo>
                <a:lnTo>
                  <a:pt x="137" y="973"/>
                </a:lnTo>
                <a:lnTo>
                  <a:pt x="133" y="1000"/>
                </a:lnTo>
                <a:lnTo>
                  <a:pt x="130" y="1028"/>
                </a:lnTo>
                <a:lnTo>
                  <a:pt x="128" y="1057"/>
                </a:lnTo>
                <a:lnTo>
                  <a:pt x="126" y="1088"/>
                </a:lnTo>
                <a:lnTo>
                  <a:pt x="126" y="1119"/>
                </a:lnTo>
                <a:lnTo>
                  <a:pt x="126" y="1122"/>
                </a:lnTo>
                <a:lnTo>
                  <a:pt x="126" y="1161"/>
                </a:lnTo>
                <a:lnTo>
                  <a:pt x="125" y="1192"/>
                </a:lnTo>
                <a:lnTo>
                  <a:pt x="124" y="1222"/>
                </a:lnTo>
                <a:lnTo>
                  <a:pt x="122" y="1252"/>
                </a:lnTo>
                <a:lnTo>
                  <a:pt x="119" y="1280"/>
                </a:lnTo>
                <a:lnTo>
                  <a:pt x="115" y="1307"/>
                </a:lnTo>
                <a:lnTo>
                  <a:pt x="110" y="1334"/>
                </a:lnTo>
                <a:lnTo>
                  <a:pt x="105" y="1359"/>
                </a:lnTo>
                <a:lnTo>
                  <a:pt x="99" y="1382"/>
                </a:lnTo>
                <a:lnTo>
                  <a:pt x="93" y="1405"/>
                </a:lnTo>
                <a:lnTo>
                  <a:pt x="85" y="1425"/>
                </a:lnTo>
                <a:lnTo>
                  <a:pt x="78" y="1444"/>
                </a:lnTo>
                <a:lnTo>
                  <a:pt x="70" y="1461"/>
                </a:lnTo>
                <a:lnTo>
                  <a:pt x="61" y="1476"/>
                </a:lnTo>
                <a:lnTo>
                  <a:pt x="52" y="1490"/>
                </a:lnTo>
                <a:lnTo>
                  <a:pt x="42" y="1501"/>
                </a:lnTo>
                <a:lnTo>
                  <a:pt x="32" y="1510"/>
                </a:lnTo>
                <a:lnTo>
                  <a:pt x="22" y="1516"/>
                </a:lnTo>
                <a:lnTo>
                  <a:pt x="12" y="1520"/>
                </a:lnTo>
                <a:lnTo>
                  <a:pt x="1" y="1522"/>
                </a:lnTo>
                <a:lnTo>
                  <a:pt x="0" y="1522"/>
                </a:lnTo>
              </a:path>
            </a:pathLst>
          </a:custGeom>
          <a:noFill/>
          <a:ln w="19812">
            <a:solidFill>
              <a:srgbClr val="374957"/>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sp>
        <p:nvSpPr>
          <p:cNvPr id="10" name="Rectangle 9"/>
          <p:cNvSpPr/>
          <p:nvPr/>
        </p:nvSpPr>
        <p:spPr>
          <a:xfrm>
            <a:off x="912812" y="4114800"/>
            <a:ext cx="3384233" cy="2585323"/>
          </a:xfrm>
          <a:prstGeom prst="rect">
            <a:avLst/>
          </a:prstGeom>
        </p:spPr>
        <p:txBody>
          <a:bodyPr wrap="square">
            <a:spAutoFit/>
          </a:bodyPr>
          <a:lstStyle/>
          <a:p>
            <a:r>
              <a:rPr lang="en-US" b="1" u="heavy" dirty="0"/>
              <a:t>Virtual Machines</a:t>
            </a:r>
            <a:endParaRPr lang="en-AU" dirty="0"/>
          </a:p>
          <a:p>
            <a:r>
              <a:rPr lang="en-US" dirty="0"/>
              <a:t>●    Each virtual machine (VM)</a:t>
            </a:r>
            <a:endParaRPr lang="en-AU" dirty="0"/>
          </a:p>
          <a:p>
            <a:r>
              <a:rPr lang="en-US" dirty="0"/>
              <a:t>includes the app, the</a:t>
            </a:r>
            <a:endParaRPr lang="en-AU" dirty="0"/>
          </a:p>
          <a:p>
            <a:r>
              <a:rPr lang="en-US" dirty="0"/>
              <a:t>necessary binaries and</a:t>
            </a:r>
            <a:endParaRPr lang="en-AU" dirty="0"/>
          </a:p>
          <a:p>
            <a:r>
              <a:rPr lang="en-US" dirty="0"/>
              <a:t>libraries and an </a:t>
            </a:r>
            <a:r>
              <a:rPr lang="en-US" b="1" dirty="0"/>
              <a:t> </a:t>
            </a:r>
            <a:r>
              <a:rPr lang="en-US" b="1" u="heavy" dirty="0"/>
              <a:t>entire </a:t>
            </a:r>
            <a:r>
              <a:rPr lang="en-US" b="1" u="heavy" dirty="0" smtClean="0"/>
              <a:t>guest</a:t>
            </a:r>
            <a:endParaRPr lang="en-AU" dirty="0"/>
          </a:p>
          <a:p>
            <a:r>
              <a:rPr lang="en-US" b="1" u="heavy" dirty="0"/>
              <a:t>operating system</a:t>
            </a:r>
            <a:endParaRPr lang="en-AU" dirty="0"/>
          </a:p>
          <a:p>
            <a:r>
              <a:rPr lang="en-US" dirty="0"/>
              <a:t/>
            </a:r>
            <a:br>
              <a:rPr lang="en-US" dirty="0"/>
            </a:br>
            <a:r>
              <a:rPr lang="en-US" dirty="0"/>
              <a:t/>
            </a:r>
            <a:br>
              <a:rPr lang="en-US" dirty="0"/>
            </a:br>
            <a:endParaRPr lang="en-AU" dirty="0"/>
          </a:p>
        </p:txBody>
      </p:sp>
      <p:sp>
        <p:nvSpPr>
          <p:cNvPr id="11" name="Rectangle 10"/>
          <p:cNvSpPr/>
          <p:nvPr/>
        </p:nvSpPr>
        <p:spPr>
          <a:xfrm>
            <a:off x="5661660" y="4191000"/>
            <a:ext cx="6092825" cy="1754326"/>
          </a:xfrm>
          <a:prstGeom prst="rect">
            <a:avLst/>
          </a:prstGeom>
        </p:spPr>
        <p:txBody>
          <a:bodyPr>
            <a:spAutoFit/>
          </a:bodyPr>
          <a:lstStyle/>
          <a:p>
            <a:r>
              <a:rPr lang="en-US" b="1" u="heavy" dirty="0"/>
              <a:t>Containers</a:t>
            </a:r>
            <a:endParaRPr lang="en-AU" dirty="0"/>
          </a:p>
          <a:p>
            <a:r>
              <a:rPr lang="en-US" dirty="0"/>
              <a:t>●    Containers include the app &amp; all of its dependencies,</a:t>
            </a:r>
            <a:endParaRPr lang="en-AU" dirty="0"/>
          </a:p>
          <a:p>
            <a:r>
              <a:rPr lang="en-US" dirty="0"/>
              <a:t>but </a:t>
            </a:r>
            <a:r>
              <a:rPr lang="en-US" b="1" dirty="0"/>
              <a:t> </a:t>
            </a:r>
            <a:r>
              <a:rPr lang="en-US" b="1" u="heavy" dirty="0"/>
              <a:t>share the kernel </a:t>
            </a:r>
            <a:r>
              <a:rPr lang="en-US" b="1" u="heavy" dirty="0" smtClean="0"/>
              <a:t>of hardware </a:t>
            </a:r>
            <a:r>
              <a:rPr lang="en-US" dirty="0" smtClean="0"/>
              <a:t>with </a:t>
            </a:r>
            <a:r>
              <a:rPr lang="en-US" dirty="0"/>
              <a:t>other containers.</a:t>
            </a:r>
            <a:endParaRPr lang="en-AU" dirty="0"/>
          </a:p>
          <a:p>
            <a:r>
              <a:rPr lang="en-US" dirty="0"/>
              <a:t>●    Run as an isolated process in userspace on the host OS</a:t>
            </a:r>
            <a:endParaRPr lang="en-AU" dirty="0"/>
          </a:p>
          <a:p>
            <a:r>
              <a:rPr lang="en-US" dirty="0"/>
              <a:t>●     </a:t>
            </a:r>
            <a:r>
              <a:rPr lang="en-US" u="heavy" dirty="0"/>
              <a:t>Not</a:t>
            </a:r>
            <a:r>
              <a:rPr lang="en-US" dirty="0"/>
              <a:t> tied to any specific infrastructure – containers run</a:t>
            </a:r>
            <a:endParaRPr lang="en-AU" dirty="0"/>
          </a:p>
          <a:p>
            <a:r>
              <a:rPr lang="en-US" dirty="0"/>
              <a:t>on any computer, infrastructure and cloud.</a:t>
            </a:r>
            <a:endParaRPr lang="en-AU" dirty="0"/>
          </a:p>
        </p:txBody>
      </p:sp>
      <p:sp>
        <p:nvSpPr>
          <p:cNvPr id="2" name="TextBox 1"/>
          <p:cNvSpPr txBox="1"/>
          <p:nvPr/>
        </p:nvSpPr>
        <p:spPr>
          <a:xfrm>
            <a:off x="975360" y="1714182"/>
            <a:ext cx="440372" cy="358458"/>
          </a:xfrm>
          <a:prstGeom prst="rect">
            <a:avLst/>
          </a:prstGeom>
          <a:noFill/>
        </p:spPr>
        <p:txBody>
          <a:bodyPr wrap="square" lIns="0" tIns="0" rIns="0" bIns="0" rtlCol="0">
            <a:noAutofit/>
          </a:bodyPr>
          <a:lstStyle/>
          <a:p>
            <a:pPr>
              <a:lnSpc>
                <a:spcPct val="90000"/>
              </a:lnSpc>
            </a:pPr>
            <a:r>
              <a:rPr lang="en-US" dirty="0" smtClean="0"/>
              <a:t>VM</a:t>
            </a:r>
            <a:endParaRPr lang="en-AU" dirty="0" smtClean="0"/>
          </a:p>
        </p:txBody>
      </p:sp>
      <p:sp>
        <p:nvSpPr>
          <p:cNvPr id="3" name="TextBox 2"/>
          <p:cNvSpPr txBox="1"/>
          <p:nvPr/>
        </p:nvSpPr>
        <p:spPr>
          <a:xfrm>
            <a:off x="10195561" y="1379855"/>
            <a:ext cx="1005840" cy="227647"/>
          </a:xfrm>
          <a:prstGeom prst="rect">
            <a:avLst/>
          </a:prstGeom>
          <a:noFill/>
        </p:spPr>
        <p:txBody>
          <a:bodyPr wrap="square" lIns="0" tIns="0" rIns="0" bIns="0" rtlCol="0">
            <a:noAutofit/>
          </a:bodyPr>
          <a:lstStyle/>
          <a:p>
            <a:pPr>
              <a:lnSpc>
                <a:spcPct val="90000"/>
              </a:lnSpc>
            </a:pPr>
            <a:r>
              <a:rPr lang="en-US" dirty="0" smtClean="0"/>
              <a:t>Container</a:t>
            </a:r>
            <a:endParaRPr lang="en-AU" dirty="0" smtClean="0"/>
          </a:p>
        </p:txBody>
      </p:sp>
      <p:sp>
        <p:nvSpPr>
          <p:cNvPr id="12" name="Title 1"/>
          <p:cNvSpPr>
            <a:spLocks noGrp="1"/>
          </p:cNvSpPr>
          <p:nvPr>
            <p:ph type="title"/>
          </p:nvPr>
        </p:nvSpPr>
        <p:spPr>
          <a:xfrm>
            <a:off x="198869" y="213360"/>
            <a:ext cx="11125200" cy="599440"/>
          </a:xfrm>
        </p:spPr>
        <p:txBody>
          <a:bodyPr/>
          <a:lstStyle/>
          <a:p>
            <a:r>
              <a:rPr lang="en-US" dirty="0" smtClean="0"/>
              <a:t>The Architectural Differences: Container Vs VM</a:t>
            </a:r>
            <a:endParaRPr lang="en-US" b="1" dirty="0"/>
          </a:p>
        </p:txBody>
      </p:sp>
    </p:spTree>
    <p:extLst>
      <p:ext uri="{BB962C8B-B14F-4D97-AF65-F5344CB8AC3E}">
        <p14:creationId xmlns:p14="http://schemas.microsoft.com/office/powerpoint/2010/main" val="292741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074" y="-159646"/>
            <a:ext cx="11125200" cy="889000"/>
          </a:xfrm>
        </p:spPr>
        <p:txBody>
          <a:bodyPr/>
          <a:lstStyle/>
          <a:p>
            <a:r>
              <a:rPr lang="en-US" dirty="0" smtClean="0"/>
              <a:t>Frequently Asked Questions: Containers / VM’s </a:t>
            </a:r>
            <a:endParaRPr lang="en-AU" dirty="0"/>
          </a:p>
        </p:txBody>
      </p:sp>
      <p:sp>
        <p:nvSpPr>
          <p:cNvPr id="3" name="Footer Placeholder 2"/>
          <p:cNvSpPr>
            <a:spLocks noGrp="1"/>
          </p:cNvSpPr>
          <p:nvPr>
            <p:ph type="ftr" sz="quarter" idx="11"/>
          </p:nvPr>
        </p:nvSpPr>
        <p:spPr/>
        <p:txBody>
          <a:bodyPr/>
          <a:lstStyle/>
          <a:p>
            <a:r>
              <a:rPr lang="en-US" dirty="0" smtClean="0"/>
              <a:t>Oracle</a:t>
            </a:r>
            <a:endParaRPr lang="en-US" dirty="0"/>
          </a:p>
        </p:txBody>
      </p:sp>
      <p:sp>
        <p:nvSpPr>
          <p:cNvPr id="4" name="Text Placeholder 3"/>
          <p:cNvSpPr>
            <a:spLocks noGrp="1"/>
          </p:cNvSpPr>
          <p:nvPr>
            <p:ph type="body" sz="quarter" idx="13"/>
          </p:nvPr>
        </p:nvSpPr>
        <p:spPr>
          <a:xfrm>
            <a:off x="255931" y="936171"/>
            <a:ext cx="11660298" cy="4564744"/>
          </a:xfrm>
        </p:spPr>
        <p:txBody>
          <a:bodyPr/>
          <a:lstStyle/>
          <a:p>
            <a:r>
              <a:rPr lang="en-US" sz="2400" b="1" dirty="0" smtClean="0">
                <a:solidFill>
                  <a:schemeClr val="accent1"/>
                </a:solidFill>
              </a:rPr>
              <a:t>Q1. Containers</a:t>
            </a:r>
            <a:r>
              <a:rPr lang="en-US" sz="2400" b="1" dirty="0">
                <a:solidFill>
                  <a:schemeClr val="accent1"/>
                </a:solidFill>
              </a:rPr>
              <a:t>, </a:t>
            </a:r>
            <a:r>
              <a:rPr lang="en-US" sz="2400" b="1" dirty="0" smtClean="0">
                <a:solidFill>
                  <a:schemeClr val="accent1"/>
                </a:solidFill>
              </a:rPr>
              <a:t>render </a:t>
            </a:r>
            <a:r>
              <a:rPr lang="en-US" sz="2400" b="1" dirty="0">
                <a:solidFill>
                  <a:schemeClr val="accent1"/>
                </a:solidFill>
              </a:rPr>
              <a:t>hardware virtualization unnecessary: Why do you need virtual machines (VMs) now that you can run containers on physical hardware? </a:t>
            </a:r>
            <a:endParaRPr lang="en-US" sz="2400" b="1" dirty="0" smtClean="0">
              <a:solidFill>
                <a:schemeClr val="accent1"/>
              </a:solidFill>
            </a:endParaRPr>
          </a:p>
          <a:p>
            <a:r>
              <a:rPr lang="en-US" sz="2400" dirty="0" smtClean="0"/>
              <a:t>Answer: Running </a:t>
            </a:r>
            <a:r>
              <a:rPr lang="en-US" sz="2400" dirty="0"/>
              <a:t>an application in production comes with an established set of operational requirements: security, compliance, performance, resource management, scalability, availability, data persistence, networking, and </a:t>
            </a:r>
            <a:r>
              <a:rPr lang="en-US" sz="2400" dirty="0" smtClean="0"/>
              <a:t>monitoring, High Availability, Disaster Recovery.    </a:t>
            </a:r>
            <a:r>
              <a:rPr lang="en-US" sz="2400" b="1" dirty="0" smtClean="0"/>
              <a:t>Virtual platforms provide this, or you can invest heavily and build it yourself on bare metal?</a:t>
            </a:r>
          </a:p>
          <a:p>
            <a:r>
              <a:rPr lang="en-US" sz="2400" b="1" u="sng" dirty="0" smtClean="0"/>
              <a:t>The above is a main driver and ultimate reason consumers would choose this architecture.</a:t>
            </a:r>
          </a:p>
          <a:p>
            <a:r>
              <a:rPr lang="en-US" sz="2400" b="1" dirty="0" smtClean="0">
                <a:solidFill>
                  <a:schemeClr val="accent1"/>
                </a:solidFill>
              </a:rPr>
              <a:t>Q2. Will organizations run containers on bare metal or VM’s?</a:t>
            </a:r>
          </a:p>
          <a:p>
            <a:r>
              <a:rPr lang="en-US" sz="2400" dirty="0" smtClean="0"/>
              <a:t>Answer: Large </a:t>
            </a:r>
            <a:r>
              <a:rPr lang="en-US" sz="2400" dirty="0"/>
              <a:t>enterprise environments </a:t>
            </a:r>
            <a:r>
              <a:rPr lang="en-US" sz="2400" dirty="0" smtClean="0"/>
              <a:t>will probably have </a:t>
            </a:r>
            <a:r>
              <a:rPr lang="en-US" sz="2400" dirty="0"/>
              <a:t>a mix of virtualized servers, bare-metal physical hosts, and </a:t>
            </a:r>
            <a:r>
              <a:rPr lang="en-US" sz="2400" dirty="0" smtClean="0"/>
              <a:t>containers running in either depending on needs operational and performance.  There is no cookie cut solution!</a:t>
            </a:r>
          </a:p>
          <a:p>
            <a:endParaRPr lang="en-US" sz="2400" dirty="0" smtClean="0"/>
          </a:p>
          <a:p>
            <a:endParaRPr lang="en-US" sz="2400" b="1" dirty="0" smtClean="0"/>
          </a:p>
          <a:p>
            <a:pPr marL="287338" indent="-285750">
              <a:buFont typeface="Arial" panose="020B0604020202020204" pitchFamily="34" charset="0"/>
              <a:buChar char="•"/>
            </a:pPr>
            <a:endParaRPr lang="en-AU" sz="2400" dirty="0"/>
          </a:p>
        </p:txBody>
      </p:sp>
    </p:spTree>
    <p:extLst>
      <p:ext uri="{BB962C8B-B14F-4D97-AF65-F5344CB8AC3E}">
        <p14:creationId xmlns:p14="http://schemas.microsoft.com/office/powerpoint/2010/main" val="42706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074" y="-159646"/>
            <a:ext cx="11125200" cy="889000"/>
          </a:xfrm>
        </p:spPr>
        <p:txBody>
          <a:bodyPr/>
          <a:lstStyle/>
          <a:p>
            <a:r>
              <a:rPr lang="en-US" dirty="0" smtClean="0"/>
              <a:t>Frequently Asked Questions: Containers / VM’s </a:t>
            </a:r>
            <a:endParaRPr lang="en-AU" dirty="0"/>
          </a:p>
        </p:txBody>
      </p:sp>
      <p:sp>
        <p:nvSpPr>
          <p:cNvPr id="3" name="Footer Placeholder 2"/>
          <p:cNvSpPr>
            <a:spLocks noGrp="1"/>
          </p:cNvSpPr>
          <p:nvPr>
            <p:ph type="ftr" sz="quarter" idx="11"/>
          </p:nvPr>
        </p:nvSpPr>
        <p:spPr/>
        <p:txBody>
          <a:bodyPr/>
          <a:lstStyle/>
          <a:p>
            <a:r>
              <a:rPr lang="en-US" dirty="0" smtClean="0"/>
              <a:t>Oracle</a:t>
            </a:r>
            <a:endParaRPr lang="en-US" dirty="0"/>
          </a:p>
        </p:txBody>
      </p:sp>
      <p:sp>
        <p:nvSpPr>
          <p:cNvPr id="4" name="Text Placeholder 3"/>
          <p:cNvSpPr>
            <a:spLocks noGrp="1"/>
          </p:cNvSpPr>
          <p:nvPr>
            <p:ph type="body" sz="quarter" idx="13"/>
          </p:nvPr>
        </p:nvSpPr>
        <p:spPr>
          <a:xfrm>
            <a:off x="255931" y="936171"/>
            <a:ext cx="11660298" cy="5319486"/>
          </a:xfrm>
        </p:spPr>
        <p:txBody>
          <a:bodyPr/>
          <a:lstStyle/>
          <a:p>
            <a:r>
              <a:rPr lang="en-US" sz="2400" b="1" dirty="0" smtClean="0">
                <a:solidFill>
                  <a:schemeClr val="accent1"/>
                </a:solidFill>
              </a:rPr>
              <a:t>Q3. What are the Container benefits?</a:t>
            </a:r>
          </a:p>
          <a:p>
            <a:r>
              <a:rPr lang="en-US" sz="2400" dirty="0" smtClean="0"/>
              <a:t>Answer: </a:t>
            </a:r>
            <a:r>
              <a:rPr lang="en-US" sz="2400" dirty="0"/>
              <a:t>A container isolates your application from wherever you are running it. You install only what you need to run your application and nothing more. Containers allow developers to work with identical dev </a:t>
            </a:r>
            <a:r>
              <a:rPr lang="en-US" sz="2400" dirty="0" smtClean="0"/>
              <a:t>environments, stacks and quickly. </a:t>
            </a:r>
            <a:r>
              <a:rPr lang="en-US" sz="2400" dirty="0"/>
              <a:t>You can also develop directly in a container as it gives you a separate network stack and storage without the overhead of building and running a virtual machine.</a:t>
            </a:r>
            <a:endParaRPr lang="en-US" sz="2400" dirty="0" smtClean="0"/>
          </a:p>
          <a:p>
            <a:r>
              <a:rPr lang="en-US" sz="2400" b="1" dirty="0" smtClean="0">
                <a:solidFill>
                  <a:schemeClr val="accent1"/>
                </a:solidFill>
              </a:rPr>
              <a:t>Q4. What drawbacks are there to using a VM?</a:t>
            </a:r>
          </a:p>
          <a:p>
            <a:r>
              <a:rPr lang="en-US" sz="2400" dirty="0" smtClean="0"/>
              <a:t>Answer: Virtualization </a:t>
            </a:r>
            <a:r>
              <a:rPr lang="en-US" sz="2400" dirty="0"/>
              <a:t>has an overhead;  no matter how thin the operating system (OS) of the guest deployed, you still need to fully copy that OS and its entire configuration when establishing a new VM. Containers run their own init processes, filesystems and network stacks, which are virtualized on top of the VM or a </a:t>
            </a:r>
            <a:r>
              <a:rPr lang="en-US" sz="2400" dirty="0" smtClean="0"/>
              <a:t>bare metal </a:t>
            </a:r>
            <a:r>
              <a:rPr lang="en-US" sz="2400" dirty="0"/>
              <a:t>host OS. By </a:t>
            </a:r>
            <a:r>
              <a:rPr lang="en-US" sz="2400" dirty="0" smtClean="0"/>
              <a:t>nature</a:t>
            </a:r>
            <a:r>
              <a:rPr lang="en-US" sz="2400" dirty="0"/>
              <a:t>, containers use less memory than VMs. This is due to the fact that they inherently share the OS kernel and, in most cases, they also use the same identical libraries.</a:t>
            </a:r>
            <a:endParaRPr lang="en-US" sz="2400" dirty="0" smtClean="0"/>
          </a:p>
          <a:p>
            <a:endParaRPr lang="en-US" sz="2400" b="1" dirty="0" smtClean="0"/>
          </a:p>
          <a:p>
            <a:pPr marL="287338" indent="-285750">
              <a:buFont typeface="Arial" panose="020B0604020202020204" pitchFamily="34" charset="0"/>
              <a:buChar char="•"/>
            </a:pPr>
            <a:endParaRPr lang="en-AU" sz="2400" dirty="0"/>
          </a:p>
        </p:txBody>
      </p:sp>
    </p:spTree>
    <p:extLst>
      <p:ext uri="{BB962C8B-B14F-4D97-AF65-F5344CB8AC3E}">
        <p14:creationId xmlns:p14="http://schemas.microsoft.com/office/powerpoint/2010/main" val="258805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074" y="-159646"/>
            <a:ext cx="11125200" cy="889000"/>
          </a:xfrm>
        </p:spPr>
        <p:txBody>
          <a:bodyPr/>
          <a:lstStyle/>
          <a:p>
            <a:r>
              <a:rPr lang="en-US" dirty="0" smtClean="0"/>
              <a:t>Frequently Asked Questions: Containers / VM’s </a:t>
            </a:r>
            <a:endParaRPr lang="en-AU" dirty="0"/>
          </a:p>
        </p:txBody>
      </p:sp>
      <p:sp>
        <p:nvSpPr>
          <p:cNvPr id="3" name="Footer Placeholder 2"/>
          <p:cNvSpPr>
            <a:spLocks noGrp="1"/>
          </p:cNvSpPr>
          <p:nvPr>
            <p:ph type="ftr" sz="quarter" idx="11"/>
          </p:nvPr>
        </p:nvSpPr>
        <p:spPr/>
        <p:txBody>
          <a:bodyPr/>
          <a:lstStyle/>
          <a:p>
            <a:r>
              <a:rPr lang="en-US" dirty="0" smtClean="0"/>
              <a:t>Oracle</a:t>
            </a:r>
            <a:endParaRPr lang="en-US" dirty="0"/>
          </a:p>
        </p:txBody>
      </p:sp>
      <p:sp>
        <p:nvSpPr>
          <p:cNvPr id="4" name="Text Placeholder 3"/>
          <p:cNvSpPr>
            <a:spLocks noGrp="1"/>
          </p:cNvSpPr>
          <p:nvPr>
            <p:ph type="body" sz="quarter" idx="13"/>
          </p:nvPr>
        </p:nvSpPr>
        <p:spPr>
          <a:xfrm>
            <a:off x="255931" y="936171"/>
            <a:ext cx="11660298" cy="5319486"/>
          </a:xfrm>
        </p:spPr>
        <p:txBody>
          <a:bodyPr/>
          <a:lstStyle/>
          <a:p>
            <a:r>
              <a:rPr lang="en-US" sz="2400" b="1" dirty="0" smtClean="0">
                <a:solidFill>
                  <a:schemeClr val="accent1"/>
                </a:solidFill>
              </a:rPr>
              <a:t>Q5. What is the overheads of running VM’s?</a:t>
            </a:r>
          </a:p>
          <a:p>
            <a:r>
              <a:rPr lang="en-US" sz="2400" dirty="0" smtClean="0"/>
              <a:t>Answer:  A typical hypervisor will have about a 12-15% overhead on a host CPU that leaves 85% CPU available after startup.  Memory overheads will be in the region of 500Mb. </a:t>
            </a:r>
            <a:r>
              <a:rPr lang="en-US" sz="2400" dirty="0"/>
              <a:t>Naturally, running a process on a guest operating system might </a:t>
            </a:r>
            <a:r>
              <a:rPr lang="en-US" sz="2400" dirty="0" smtClean="0"/>
              <a:t>also suffer from </a:t>
            </a:r>
            <a:r>
              <a:rPr lang="en-US" sz="2400" dirty="0"/>
              <a:t>lack of resources and performs less efficiently than running the same process directly on a host (physical server) operating system</a:t>
            </a:r>
            <a:r>
              <a:rPr lang="en-US" sz="2400" dirty="0" smtClean="0"/>
              <a:t>.</a:t>
            </a:r>
          </a:p>
          <a:p>
            <a:r>
              <a:rPr lang="en-US" sz="2400" dirty="0" smtClean="0"/>
              <a:t>For a good comparison of benefits / challenges with containers and virtualization please see </a:t>
            </a:r>
            <a:r>
              <a:rPr lang="en-US" sz="2400" dirty="0"/>
              <a:t>this public webinar: https://www.stratoscale.com/resources/webinar/webinar-virtualization-vs-containers/?ban=blog_banner1</a:t>
            </a:r>
            <a:endParaRPr lang="en-US" sz="2400" dirty="0" smtClean="0"/>
          </a:p>
          <a:p>
            <a:r>
              <a:rPr lang="en-US" sz="2400" b="1" dirty="0" smtClean="0">
                <a:solidFill>
                  <a:schemeClr val="accent1"/>
                </a:solidFill>
              </a:rPr>
              <a:t>Q6. How much do containers Perform better on bare metal than virtualization?</a:t>
            </a:r>
            <a:endParaRPr lang="en-US" sz="2400" b="1" dirty="0" smtClean="0"/>
          </a:p>
          <a:p>
            <a:r>
              <a:rPr lang="en-US" sz="2400" dirty="0"/>
              <a:t>Answer</a:t>
            </a:r>
            <a:r>
              <a:rPr lang="en-US" sz="2400" dirty="0" smtClean="0"/>
              <a:t>: The </a:t>
            </a:r>
            <a:r>
              <a:rPr lang="en-US" sz="2400" dirty="0"/>
              <a:t>performance of containers running on bare metal </a:t>
            </a:r>
            <a:r>
              <a:rPr lang="en-US" sz="2400" dirty="0" smtClean="0"/>
              <a:t>is roughly </a:t>
            </a:r>
            <a:r>
              <a:rPr lang="en-US" sz="2400" dirty="0"/>
              <a:t>25%-30% better compared to running the same workloads on VMs in both CPU and IO </a:t>
            </a:r>
            <a:r>
              <a:rPr lang="en-US" sz="2400" dirty="0" smtClean="0"/>
              <a:t>operations.</a:t>
            </a:r>
            <a:endParaRPr lang="en-AU" sz="2400" dirty="0"/>
          </a:p>
        </p:txBody>
      </p:sp>
    </p:spTree>
    <p:extLst>
      <p:ext uri="{BB962C8B-B14F-4D97-AF65-F5344CB8AC3E}">
        <p14:creationId xmlns:p14="http://schemas.microsoft.com/office/powerpoint/2010/main" val="10710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074" y="-159646"/>
            <a:ext cx="11125200" cy="889000"/>
          </a:xfrm>
        </p:spPr>
        <p:txBody>
          <a:bodyPr/>
          <a:lstStyle/>
          <a:p>
            <a:r>
              <a:rPr lang="en-US" dirty="0" smtClean="0"/>
              <a:t>Frequently Asked Questions: Docker? </a:t>
            </a:r>
            <a:endParaRPr lang="en-AU" dirty="0"/>
          </a:p>
        </p:txBody>
      </p:sp>
      <p:sp>
        <p:nvSpPr>
          <p:cNvPr id="3" name="Footer Placeholder 2"/>
          <p:cNvSpPr>
            <a:spLocks noGrp="1"/>
          </p:cNvSpPr>
          <p:nvPr>
            <p:ph type="ftr" sz="quarter" idx="11"/>
          </p:nvPr>
        </p:nvSpPr>
        <p:spPr/>
        <p:txBody>
          <a:bodyPr/>
          <a:lstStyle/>
          <a:p>
            <a:r>
              <a:rPr lang="en-US" dirty="0" smtClean="0"/>
              <a:t>Oracle</a:t>
            </a:r>
            <a:endParaRPr lang="en-US" dirty="0"/>
          </a:p>
        </p:txBody>
      </p:sp>
      <p:sp>
        <p:nvSpPr>
          <p:cNvPr id="4" name="Text Placeholder 3"/>
          <p:cNvSpPr>
            <a:spLocks noGrp="1"/>
          </p:cNvSpPr>
          <p:nvPr>
            <p:ph type="body" sz="quarter" idx="13"/>
          </p:nvPr>
        </p:nvSpPr>
        <p:spPr>
          <a:xfrm>
            <a:off x="255931" y="805545"/>
            <a:ext cx="11660298" cy="5522684"/>
          </a:xfrm>
        </p:spPr>
        <p:txBody>
          <a:bodyPr/>
          <a:lstStyle/>
          <a:p>
            <a:r>
              <a:rPr lang="en-US" sz="2400" b="1" dirty="0" smtClean="0">
                <a:solidFill>
                  <a:schemeClr val="accent1"/>
                </a:solidFill>
              </a:rPr>
              <a:t>Q7. How are containers persistent?</a:t>
            </a:r>
          </a:p>
          <a:p>
            <a:r>
              <a:rPr lang="en-US" sz="2400" dirty="0" smtClean="0"/>
              <a:t>Answer:  A container is able to have persistence by the use of volumes.  Files requiring to be stored and used post a container restart need to be on a docker volume.</a:t>
            </a:r>
          </a:p>
          <a:p>
            <a:r>
              <a:rPr lang="en-US" sz="2400" b="1" dirty="0" smtClean="0">
                <a:solidFill>
                  <a:schemeClr val="accent1"/>
                </a:solidFill>
              </a:rPr>
              <a:t>Q8. How do you backup a docker container?</a:t>
            </a:r>
          </a:p>
          <a:p>
            <a:r>
              <a:rPr lang="en-US" sz="2400" dirty="0" smtClean="0"/>
              <a:t>Answer: The container is temporary as created by image. Files that exist in a volume will need to be backed up.  A volume is a directory or mount point on the host operating system.  Either mount the volume to another container and then tar / backup the volume else host OS backup the volume or use docker export command.  NOTE: Tooling is required in any docker environment!</a:t>
            </a:r>
          </a:p>
          <a:p>
            <a:r>
              <a:rPr lang="en-US" sz="2400" b="1" dirty="0" smtClean="0">
                <a:solidFill>
                  <a:schemeClr val="accent1"/>
                </a:solidFill>
              </a:rPr>
              <a:t>Q9. What is required to run docker containers?</a:t>
            </a:r>
            <a:endParaRPr lang="en-US" sz="2400" b="1" dirty="0">
              <a:solidFill>
                <a:schemeClr val="accent1"/>
              </a:solidFill>
            </a:endParaRPr>
          </a:p>
          <a:p>
            <a:r>
              <a:rPr lang="en-US" sz="2400" dirty="0"/>
              <a:t>Answer</a:t>
            </a:r>
            <a:r>
              <a:rPr lang="en-US" sz="2400" dirty="0" smtClean="0"/>
              <a:t>: Docker can be installed as an rpm on any Linux / windows host. Alternatively cloud solutions can be used.  Images are built from scripts so are platform independent.</a:t>
            </a:r>
            <a:endParaRPr lang="en-AU" sz="2400" dirty="0"/>
          </a:p>
        </p:txBody>
      </p:sp>
    </p:spTree>
    <p:extLst>
      <p:ext uri="{BB962C8B-B14F-4D97-AF65-F5344CB8AC3E}">
        <p14:creationId xmlns:p14="http://schemas.microsoft.com/office/powerpoint/2010/main" val="198774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98120"/>
            <a:ext cx="11125200" cy="563880"/>
          </a:xfrm>
        </p:spPr>
        <p:txBody>
          <a:bodyPr/>
          <a:lstStyle/>
          <a:p>
            <a:r>
              <a:rPr lang="en-US" dirty="0" smtClean="0"/>
              <a:t>Cultural Change to Operations:  </a:t>
            </a:r>
            <a:r>
              <a:rPr lang="en-US" sz="2800" dirty="0" smtClean="0"/>
              <a:t>Stop Manually Fixing Problems</a:t>
            </a:r>
            <a:endParaRPr lang="en-US" sz="2800" dirty="0"/>
          </a:p>
        </p:txBody>
      </p:sp>
      <p:sp>
        <p:nvSpPr>
          <p:cNvPr id="6" name="Text Placeholder 5"/>
          <p:cNvSpPr>
            <a:spLocks noGrp="1"/>
          </p:cNvSpPr>
          <p:nvPr>
            <p:ph type="body" sz="quarter" idx="13"/>
          </p:nvPr>
        </p:nvSpPr>
        <p:spPr>
          <a:xfrm>
            <a:off x="531835" y="901345"/>
            <a:ext cx="11125199" cy="343299"/>
          </a:xfrm>
        </p:spPr>
        <p:txBody>
          <a:bodyPr/>
          <a:lstStyle/>
          <a:p>
            <a:r>
              <a:rPr lang="en-US" u="sng" dirty="0" smtClean="0"/>
              <a:t>In no case should an administrator fix issues by hand</a:t>
            </a:r>
            <a:r>
              <a:rPr lang="en-US" dirty="0" smtClean="0"/>
              <a:t>. Should be 100% automated</a:t>
            </a:r>
            <a:endParaRPr lang="en-US" dirty="0"/>
          </a:p>
        </p:txBody>
      </p:sp>
      <p:sp>
        <p:nvSpPr>
          <p:cNvPr id="4" name="Rectangle 3"/>
          <p:cNvSpPr/>
          <p:nvPr/>
        </p:nvSpPr>
        <p:spPr>
          <a:xfrm>
            <a:off x="5629861" y="2053939"/>
            <a:ext cx="6092825" cy="595548"/>
          </a:xfrm>
          <a:prstGeom prst="rect">
            <a:avLst/>
          </a:prstGeom>
        </p:spPr>
        <p:txBody>
          <a:bodyPr>
            <a:spAutoFit/>
          </a:bodyPr>
          <a:lstStyle/>
          <a:p>
            <a:pPr>
              <a:lnSpc>
                <a:spcPct val="90000"/>
              </a:lnSpc>
              <a:spcBef>
                <a:spcPct val="25000"/>
              </a:spcBef>
              <a:spcAft>
                <a:spcPct val="10000"/>
              </a:spcAft>
              <a:buClr>
                <a:schemeClr val="hlink"/>
              </a:buClr>
              <a:buSzPct val="80000"/>
            </a:pPr>
            <a:r>
              <a:rPr lang="en-US" dirty="0"/>
              <a:t>Auto-scaling will automatically launch a new container on new hardware as load dictates</a:t>
            </a:r>
          </a:p>
        </p:txBody>
      </p:sp>
      <p:sp>
        <p:nvSpPr>
          <p:cNvPr id="26" name="Rounded Rectangle 25"/>
          <p:cNvSpPr/>
          <p:nvPr/>
        </p:nvSpPr>
        <p:spPr bwMode="gray">
          <a:xfrm>
            <a:off x="513024" y="1856248"/>
            <a:ext cx="4493833" cy="990930"/>
          </a:xfrm>
          <a:prstGeom prst="roundRect">
            <a:avLst>
              <a:gd name="adj" fmla="val 11033"/>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ct val="10000"/>
              </a:spcAft>
              <a:buClr>
                <a:schemeClr val="hlink"/>
              </a:buClr>
              <a:buSzPct val="80000"/>
            </a:pPr>
            <a:r>
              <a:rPr lang="en-US" sz="2000" b="1" dirty="0">
                <a:solidFill>
                  <a:srgbClr val="FFFFFF"/>
                </a:solidFill>
                <a:cs typeface="Arial" charset="0"/>
              </a:rPr>
              <a:t>Hardware Failure</a:t>
            </a:r>
          </a:p>
          <a:p>
            <a:pPr algn="ctr">
              <a:lnSpc>
                <a:spcPct val="90000"/>
              </a:lnSpc>
              <a:spcAft>
                <a:spcPct val="10000"/>
              </a:spcAft>
              <a:buClr>
                <a:schemeClr val="hlink"/>
              </a:buClr>
              <a:buSzPct val="80000"/>
            </a:pPr>
            <a:r>
              <a:rPr lang="en-US" dirty="0">
                <a:solidFill>
                  <a:srgbClr val="FFFFFF"/>
                </a:solidFill>
                <a:cs typeface="Arial" charset="0"/>
              </a:rPr>
              <a:t>Example: motherboard failed</a:t>
            </a:r>
          </a:p>
        </p:txBody>
      </p:sp>
      <p:sp>
        <p:nvSpPr>
          <p:cNvPr id="30" name="Chevron 29"/>
          <p:cNvSpPr/>
          <p:nvPr/>
        </p:nvSpPr>
        <p:spPr bwMode="gray">
          <a:xfrm>
            <a:off x="5160159" y="2012775"/>
            <a:ext cx="390984" cy="677876"/>
          </a:xfrm>
          <a:prstGeom prst="chevron">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7" name="Rectangle 6"/>
          <p:cNvSpPr/>
          <p:nvPr/>
        </p:nvSpPr>
        <p:spPr>
          <a:xfrm>
            <a:off x="5629861" y="3141442"/>
            <a:ext cx="6092825" cy="595548"/>
          </a:xfrm>
          <a:prstGeom prst="rect">
            <a:avLst/>
          </a:prstGeom>
        </p:spPr>
        <p:txBody>
          <a:bodyPr>
            <a:spAutoFit/>
          </a:bodyPr>
          <a:lstStyle/>
          <a:p>
            <a:pPr>
              <a:lnSpc>
                <a:spcPct val="90000"/>
              </a:lnSpc>
              <a:spcBef>
                <a:spcPct val="25000"/>
              </a:spcBef>
              <a:spcAft>
                <a:spcPct val="10000"/>
              </a:spcAft>
              <a:buClr>
                <a:schemeClr val="hlink"/>
              </a:buClr>
              <a:buSzPct val="80000"/>
            </a:pPr>
            <a:r>
              <a:rPr lang="en-US" dirty="0">
                <a:solidFill>
                  <a:srgbClr val="5F5F5F"/>
                </a:solidFill>
              </a:rPr>
              <a:t>Auto-scaling will automatically launch new containers as load dictates</a:t>
            </a:r>
          </a:p>
        </p:txBody>
      </p:sp>
      <p:sp>
        <p:nvSpPr>
          <p:cNvPr id="27" name="Rounded Rectangle 26"/>
          <p:cNvSpPr/>
          <p:nvPr/>
        </p:nvSpPr>
        <p:spPr bwMode="gray">
          <a:xfrm>
            <a:off x="513024" y="2943751"/>
            <a:ext cx="4493833" cy="990930"/>
          </a:xfrm>
          <a:prstGeom prst="roundRect">
            <a:avLst>
              <a:gd name="adj" fmla="val 11033"/>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ct val="10000"/>
              </a:spcAft>
              <a:buClr>
                <a:schemeClr val="hlink"/>
              </a:buClr>
              <a:buSzPct val="80000"/>
            </a:pPr>
            <a:r>
              <a:rPr lang="en-US" sz="2400" b="1" dirty="0">
                <a:solidFill>
                  <a:srgbClr val="FFFFFF"/>
                </a:solidFill>
                <a:cs typeface="Arial" charset="0"/>
              </a:rPr>
              <a:t>Network </a:t>
            </a:r>
            <a:r>
              <a:rPr lang="en-US" sz="2400" b="1" dirty="0" smtClean="0">
                <a:solidFill>
                  <a:srgbClr val="FFFFFF"/>
                </a:solidFill>
                <a:cs typeface="Arial" charset="0"/>
              </a:rPr>
              <a:t>Failure</a:t>
            </a:r>
            <a:endParaRPr lang="en-US" sz="2400" b="1" dirty="0">
              <a:solidFill>
                <a:srgbClr val="FFFFFF"/>
              </a:solidFill>
              <a:cs typeface="Arial" charset="0"/>
            </a:endParaRPr>
          </a:p>
          <a:p>
            <a:pPr algn="ctr">
              <a:lnSpc>
                <a:spcPct val="90000"/>
              </a:lnSpc>
              <a:spcAft>
                <a:spcPct val="10000"/>
              </a:spcAft>
              <a:buClr>
                <a:schemeClr val="hlink"/>
              </a:buClr>
              <a:buSzPct val="80000"/>
            </a:pPr>
            <a:r>
              <a:rPr lang="en-US" sz="2000" dirty="0">
                <a:solidFill>
                  <a:srgbClr val="FFFFFF"/>
                </a:solidFill>
                <a:cs typeface="Arial" charset="0"/>
              </a:rPr>
              <a:t>Example: switch failed</a:t>
            </a:r>
          </a:p>
        </p:txBody>
      </p:sp>
      <p:sp>
        <p:nvSpPr>
          <p:cNvPr id="31" name="Chevron 30"/>
          <p:cNvSpPr/>
          <p:nvPr/>
        </p:nvSpPr>
        <p:spPr bwMode="gray">
          <a:xfrm>
            <a:off x="5160159" y="3100278"/>
            <a:ext cx="390984" cy="677876"/>
          </a:xfrm>
          <a:prstGeom prst="chevron">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25" name="Rectangle 24"/>
          <p:cNvSpPr/>
          <p:nvPr/>
        </p:nvSpPr>
        <p:spPr>
          <a:xfrm>
            <a:off x="5629861" y="4104296"/>
            <a:ext cx="6092825" cy="844847"/>
          </a:xfrm>
          <a:prstGeom prst="rect">
            <a:avLst/>
          </a:prstGeom>
        </p:spPr>
        <p:txBody>
          <a:bodyPr>
            <a:spAutoFit/>
          </a:bodyPr>
          <a:lstStyle/>
          <a:p>
            <a:pPr>
              <a:lnSpc>
                <a:spcPct val="90000"/>
              </a:lnSpc>
              <a:spcBef>
                <a:spcPct val="25000"/>
              </a:spcBef>
              <a:spcAft>
                <a:spcPct val="10000"/>
              </a:spcAft>
              <a:buClr>
                <a:schemeClr val="hlink"/>
              </a:buClr>
              <a:buSzPct val="80000"/>
            </a:pPr>
            <a:r>
              <a:rPr lang="en-US" dirty="0">
                <a:solidFill>
                  <a:srgbClr val="5F5F5F"/>
                </a:solidFill>
              </a:rPr>
              <a:t>Health checking should fail and the container will be culled. Auto-scaling will automatically launch a new container as load dictates</a:t>
            </a:r>
          </a:p>
        </p:txBody>
      </p:sp>
      <p:sp>
        <p:nvSpPr>
          <p:cNvPr id="28" name="Rounded Rectangle 27"/>
          <p:cNvSpPr/>
          <p:nvPr/>
        </p:nvSpPr>
        <p:spPr bwMode="gray">
          <a:xfrm>
            <a:off x="513024" y="4031254"/>
            <a:ext cx="4493833" cy="990930"/>
          </a:xfrm>
          <a:prstGeom prst="roundRect">
            <a:avLst>
              <a:gd name="adj" fmla="val 11033"/>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ct val="10000"/>
              </a:spcAft>
              <a:buClr>
                <a:schemeClr val="hlink"/>
              </a:buClr>
              <a:buSzPct val="80000"/>
            </a:pPr>
            <a:r>
              <a:rPr lang="en-US" sz="2400" b="1" dirty="0">
                <a:solidFill>
                  <a:srgbClr val="FFFFFF"/>
                </a:solidFill>
                <a:cs typeface="Arial" charset="0"/>
              </a:rPr>
              <a:t>System Software Failure</a:t>
            </a:r>
          </a:p>
          <a:p>
            <a:pPr algn="ctr">
              <a:lnSpc>
                <a:spcPct val="90000"/>
              </a:lnSpc>
              <a:spcAft>
                <a:spcPct val="10000"/>
              </a:spcAft>
              <a:buClr>
                <a:schemeClr val="hlink"/>
              </a:buClr>
              <a:buSzPct val="80000"/>
            </a:pPr>
            <a:r>
              <a:rPr lang="en-US" sz="2000" dirty="0">
                <a:solidFill>
                  <a:srgbClr val="FFFFFF"/>
                </a:solidFill>
                <a:cs typeface="Arial" charset="0"/>
              </a:rPr>
              <a:t>Example: kernel panic</a:t>
            </a:r>
          </a:p>
        </p:txBody>
      </p:sp>
      <p:sp>
        <p:nvSpPr>
          <p:cNvPr id="32" name="Chevron 31"/>
          <p:cNvSpPr/>
          <p:nvPr/>
        </p:nvSpPr>
        <p:spPr bwMode="gray">
          <a:xfrm>
            <a:off x="5160159" y="4187781"/>
            <a:ext cx="390984" cy="677876"/>
          </a:xfrm>
          <a:prstGeom prst="chevron">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29" name="Rounded Rectangle 28"/>
          <p:cNvSpPr/>
          <p:nvPr/>
        </p:nvSpPr>
        <p:spPr bwMode="gray">
          <a:xfrm>
            <a:off x="513024" y="5118756"/>
            <a:ext cx="4493833" cy="990930"/>
          </a:xfrm>
          <a:prstGeom prst="roundRect">
            <a:avLst>
              <a:gd name="adj" fmla="val 11033"/>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ct val="10000"/>
              </a:spcAft>
              <a:buClr>
                <a:schemeClr val="hlink"/>
              </a:buClr>
              <a:buSzPct val="80000"/>
            </a:pPr>
            <a:r>
              <a:rPr lang="en-US" sz="2400" b="1" dirty="0">
                <a:solidFill>
                  <a:srgbClr val="FFFFFF"/>
                </a:solidFill>
                <a:cs typeface="Arial" charset="0"/>
              </a:rPr>
              <a:t>Application Software Failure</a:t>
            </a:r>
          </a:p>
          <a:p>
            <a:pPr algn="ctr">
              <a:lnSpc>
                <a:spcPct val="90000"/>
              </a:lnSpc>
              <a:spcAft>
                <a:spcPct val="10000"/>
              </a:spcAft>
              <a:buClr>
                <a:schemeClr val="hlink"/>
              </a:buClr>
              <a:buSzPct val="80000"/>
            </a:pPr>
            <a:r>
              <a:rPr lang="en-US" sz="2000" dirty="0">
                <a:solidFill>
                  <a:srgbClr val="FFFFFF"/>
                </a:solidFill>
                <a:cs typeface="Arial" charset="0"/>
              </a:rPr>
              <a:t>Example: bad file permissions</a:t>
            </a:r>
          </a:p>
        </p:txBody>
      </p:sp>
      <p:sp>
        <p:nvSpPr>
          <p:cNvPr id="33" name="Chevron 32"/>
          <p:cNvSpPr/>
          <p:nvPr/>
        </p:nvSpPr>
        <p:spPr bwMode="gray">
          <a:xfrm>
            <a:off x="5160159" y="5275283"/>
            <a:ext cx="390984" cy="677876"/>
          </a:xfrm>
          <a:prstGeom prst="chevron">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34" name="Rectangle 33"/>
          <p:cNvSpPr/>
          <p:nvPr/>
        </p:nvSpPr>
        <p:spPr>
          <a:xfrm>
            <a:off x="5628745" y="5316447"/>
            <a:ext cx="6092825" cy="595548"/>
          </a:xfrm>
          <a:prstGeom prst="rect">
            <a:avLst/>
          </a:prstGeom>
        </p:spPr>
        <p:txBody>
          <a:bodyPr>
            <a:spAutoFit/>
          </a:bodyPr>
          <a:lstStyle/>
          <a:p>
            <a:pPr>
              <a:lnSpc>
                <a:spcPct val="90000"/>
              </a:lnSpc>
              <a:spcBef>
                <a:spcPct val="25000"/>
              </a:spcBef>
              <a:spcAft>
                <a:spcPct val="10000"/>
              </a:spcAft>
              <a:buClr>
                <a:schemeClr val="hlink"/>
              </a:buClr>
              <a:buSzPct val="80000"/>
            </a:pPr>
            <a:r>
              <a:rPr lang="en-US" dirty="0" smtClean="0">
                <a:solidFill>
                  <a:srgbClr val="5F5F5F"/>
                </a:solidFill>
              </a:rPr>
              <a:t>Fix the source (your application, your container, your Dockerfile, etc) and re-deploy your entire application</a:t>
            </a:r>
            <a:endParaRPr lang="en-US" dirty="0">
              <a:solidFill>
                <a:srgbClr val="5F5F5F"/>
              </a:solidFill>
            </a:endParaRPr>
          </a:p>
        </p:txBody>
      </p:sp>
    </p:spTree>
    <p:extLst>
      <p:ext uri="{BB962C8B-B14F-4D97-AF65-F5344CB8AC3E}">
        <p14:creationId xmlns:p14="http://schemas.microsoft.com/office/powerpoint/2010/main" val="5857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Shape 2430"/>
          <p:cNvSpPr txBox="1">
            <a:spLocks noGrp="1"/>
          </p:cNvSpPr>
          <p:nvPr>
            <p:ph type="title"/>
          </p:nvPr>
        </p:nvSpPr>
        <p:spPr>
          <a:xfrm>
            <a:off x="211772" y="208280"/>
            <a:ext cx="11125200" cy="8890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1"/>
              </a:buClr>
              <a:buSzPct val="25000"/>
              <a:buFont typeface="Calibri"/>
              <a:buNone/>
            </a:pPr>
            <a:r>
              <a:rPr lang="en-US" dirty="0" smtClean="0"/>
              <a:t>The Oracle Container Cloud S</a:t>
            </a:r>
            <a:r>
              <a:rPr lang="en-US" dirty="0" smtClean="0">
                <a:solidFill>
                  <a:schemeClr val="dk1"/>
                </a:solidFill>
                <a:latin typeface="Calibri"/>
                <a:sym typeface="Calibri"/>
              </a:rPr>
              <a:t>ervice</a:t>
            </a:r>
            <a:r>
              <a:rPr lang="en-US" sz="3600" b="0" i="0" u="none" strike="noStrike" cap="none" dirty="0" smtClean="0">
                <a:solidFill>
                  <a:schemeClr val="dk1"/>
                </a:solidFill>
                <a:latin typeface="Calibri"/>
                <a:ea typeface="Calibri"/>
                <a:cs typeface="Calibri"/>
                <a:sym typeface="Calibri"/>
              </a:rPr>
              <a:t/>
            </a:r>
            <a:br>
              <a:rPr lang="en-US" sz="3600" b="0" i="0" u="none" strike="noStrike" cap="none" dirty="0" smtClean="0">
                <a:solidFill>
                  <a:schemeClr val="dk1"/>
                </a:solidFill>
                <a:latin typeface="Calibri"/>
                <a:ea typeface="Calibri"/>
                <a:cs typeface="Calibri"/>
                <a:sym typeface="Calibri"/>
              </a:rPr>
            </a:br>
            <a:r>
              <a:rPr lang="en-US" sz="3600" b="0" i="0" u="none" strike="noStrike" cap="none" dirty="0" smtClean="0">
                <a:solidFill>
                  <a:schemeClr val="dk1"/>
                </a:solidFill>
                <a:latin typeface="Calibri"/>
                <a:ea typeface="Calibri"/>
                <a:cs typeface="Calibri"/>
                <a:sym typeface="Calibri"/>
              </a:rPr>
              <a:t>Providing </a:t>
            </a:r>
            <a:r>
              <a:rPr lang="en-US" sz="3600" b="0" i="0" u="none" strike="noStrike" cap="none" dirty="0">
                <a:solidFill>
                  <a:schemeClr val="dk1"/>
                </a:solidFill>
                <a:latin typeface="Calibri"/>
                <a:ea typeface="Calibri"/>
                <a:cs typeface="Calibri"/>
                <a:sym typeface="Calibri"/>
              </a:rPr>
              <a:t>Out of the Box Functionality</a:t>
            </a:r>
          </a:p>
        </p:txBody>
      </p:sp>
      <p:grpSp>
        <p:nvGrpSpPr>
          <p:cNvPr id="2" name="Group 1"/>
          <p:cNvGrpSpPr/>
          <p:nvPr/>
        </p:nvGrpSpPr>
        <p:grpSpPr>
          <a:xfrm>
            <a:off x="0" y="1471486"/>
            <a:ext cx="12188826" cy="4245134"/>
            <a:chOff x="0" y="1761766"/>
            <a:chExt cx="12188826" cy="4245134"/>
          </a:xfrm>
        </p:grpSpPr>
        <p:sp>
          <p:nvSpPr>
            <p:cNvPr id="2431" name="Shape 2431"/>
            <p:cNvSpPr txBox="1"/>
            <p:nvPr/>
          </p:nvSpPr>
          <p:spPr>
            <a:xfrm>
              <a:off x="413958" y="4863892"/>
              <a:ext cx="3277543" cy="824984"/>
            </a:xfrm>
            <a:prstGeom prst="rect">
              <a:avLst/>
            </a:prstGeom>
            <a:noFill/>
            <a:ln>
              <a:noFill/>
            </a:ln>
          </p:spPr>
          <p:txBody>
            <a:bodyPr lIns="121850" tIns="121850" rIns="121850" bIns="121850" anchor="t" anchorCtr="0">
              <a:noAutofit/>
            </a:bodyPr>
            <a:lstStyle/>
            <a:p>
              <a:pPr marL="609447" marR="0" lvl="0" indent="-393547"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Define Resource Pools</a:t>
              </a:r>
            </a:p>
            <a:p>
              <a:pPr marL="609447" marR="0" lvl="0" indent="-393547"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Add Private Registries</a:t>
              </a:r>
            </a:p>
            <a:p>
              <a:pPr marL="609448" marR="0" lvl="0" indent="-393548"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Administer Users / Groups</a:t>
              </a:r>
            </a:p>
          </p:txBody>
        </p:sp>
        <p:sp>
          <p:nvSpPr>
            <p:cNvPr id="2432" name="Shape 2432"/>
            <p:cNvSpPr txBox="1"/>
            <p:nvPr/>
          </p:nvSpPr>
          <p:spPr>
            <a:xfrm>
              <a:off x="3369001" y="4863900"/>
              <a:ext cx="3171599" cy="1143000"/>
            </a:xfrm>
            <a:prstGeom prst="rect">
              <a:avLst/>
            </a:prstGeom>
            <a:noFill/>
            <a:ln>
              <a:noFill/>
            </a:ln>
          </p:spPr>
          <p:txBody>
            <a:bodyPr lIns="121850" tIns="121850" rIns="121850" bIns="121850" anchor="t" anchorCtr="0">
              <a:noAutofit/>
            </a:bodyPr>
            <a:lstStyle/>
            <a:p>
              <a:pPr marL="609447" marR="0" lvl="0" indent="-393547"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Edit Create New Services</a:t>
              </a:r>
            </a:p>
            <a:p>
              <a:pPr marL="609447" marR="0" lvl="0" indent="-393547"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Compose Application Stacks</a:t>
              </a:r>
            </a:p>
            <a:p>
              <a:pPr marL="609447" marR="0" lvl="0" indent="-393547"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Deploy Stacks with 1 Click</a:t>
              </a:r>
            </a:p>
          </p:txBody>
        </p:sp>
        <p:sp>
          <p:nvSpPr>
            <p:cNvPr id="2433" name="Shape 2433"/>
            <p:cNvSpPr txBox="1"/>
            <p:nvPr/>
          </p:nvSpPr>
          <p:spPr>
            <a:xfrm>
              <a:off x="6009900" y="4863892"/>
              <a:ext cx="2919239" cy="824984"/>
            </a:xfrm>
            <a:prstGeom prst="rect">
              <a:avLst/>
            </a:prstGeom>
            <a:noFill/>
            <a:ln>
              <a:noFill/>
            </a:ln>
          </p:spPr>
          <p:txBody>
            <a:bodyPr lIns="121850" tIns="121850" rIns="121850" bIns="121850" anchor="t" anchorCtr="0">
              <a:noAutofit/>
            </a:bodyPr>
            <a:lstStyle/>
            <a:p>
              <a:pPr marL="609447" marR="0" lvl="0" indent="-393547"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Automated Deployment</a:t>
              </a:r>
            </a:p>
            <a:p>
              <a:pPr marL="609447" marR="0" lvl="0" indent="-393547"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Multi-Host, Easy Scale Out</a:t>
              </a:r>
            </a:p>
            <a:p>
              <a:pPr marL="609448" marR="0" lvl="0" indent="-393548"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Built in Service Discovery</a:t>
              </a:r>
            </a:p>
          </p:txBody>
        </p:sp>
        <p:sp>
          <p:nvSpPr>
            <p:cNvPr id="2434" name="Shape 2434"/>
            <p:cNvSpPr txBox="1"/>
            <p:nvPr/>
          </p:nvSpPr>
          <p:spPr>
            <a:xfrm>
              <a:off x="8752385" y="4863892"/>
              <a:ext cx="3078796" cy="824984"/>
            </a:xfrm>
            <a:prstGeom prst="rect">
              <a:avLst/>
            </a:prstGeom>
            <a:noFill/>
            <a:ln>
              <a:noFill/>
            </a:ln>
          </p:spPr>
          <p:txBody>
            <a:bodyPr lIns="121850" tIns="121850" rIns="121850" bIns="121850" anchor="t" anchorCtr="0">
              <a:noAutofit/>
            </a:bodyPr>
            <a:lstStyle/>
            <a:p>
              <a:pPr marL="609447" marR="0" lvl="0" indent="-393547"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Integrated Health Checks</a:t>
              </a:r>
            </a:p>
            <a:p>
              <a:pPr marL="609447" marR="0" lvl="0" indent="-393547"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Unified Dashboard</a:t>
              </a:r>
            </a:p>
            <a:p>
              <a:pPr marL="609448" marR="0" lvl="0" indent="-393548" algn="l" rtl="0">
                <a:lnSpc>
                  <a:spcPct val="100000"/>
                </a:lnSpc>
                <a:spcBef>
                  <a:spcPts val="0"/>
                </a:spcBef>
                <a:spcAft>
                  <a:spcPts val="0"/>
                </a:spcAft>
                <a:buClr>
                  <a:srgbClr val="000000"/>
                </a:buClr>
                <a:buSzPct val="105140"/>
                <a:buFont typeface="Arial"/>
                <a:buChar char="●"/>
              </a:pPr>
              <a:r>
                <a:rPr lang="en-US" sz="1333" b="0" i="0" u="none" strike="noStrike" cap="none" dirty="0">
                  <a:solidFill>
                    <a:srgbClr val="000000"/>
                  </a:solidFill>
                  <a:latin typeface="Arial"/>
                  <a:ea typeface="Arial"/>
                  <a:cs typeface="Arial"/>
                  <a:sym typeface="Arial"/>
                </a:rPr>
                <a:t>Monitoring and Auditing</a:t>
              </a:r>
            </a:p>
          </p:txBody>
        </p:sp>
        <p:grpSp>
          <p:nvGrpSpPr>
            <p:cNvPr id="3" name="Shape 2435"/>
            <p:cNvGrpSpPr/>
            <p:nvPr/>
          </p:nvGrpSpPr>
          <p:grpSpPr>
            <a:xfrm>
              <a:off x="0" y="1761766"/>
              <a:ext cx="12188826" cy="2901611"/>
              <a:chOff x="0" y="1761766"/>
              <a:chExt cx="12188826" cy="2901611"/>
            </a:xfrm>
          </p:grpSpPr>
          <p:sp>
            <p:nvSpPr>
              <p:cNvPr id="2436" name="Shape 2436"/>
              <p:cNvSpPr/>
              <p:nvPr/>
            </p:nvSpPr>
            <p:spPr>
              <a:xfrm>
                <a:off x="718679" y="4014746"/>
                <a:ext cx="2472155" cy="648631"/>
              </a:xfrm>
              <a:prstGeom prst="roundRect">
                <a:avLst>
                  <a:gd name="adj" fmla="val 16667"/>
                </a:avLst>
              </a:prstGeom>
              <a:ln/>
            </p:spPr>
            <p:style>
              <a:lnRef idx="1">
                <a:schemeClr val="accent1"/>
              </a:lnRef>
              <a:fillRef idx="3">
                <a:schemeClr val="accent1"/>
              </a:fillRef>
              <a:effectRef idx="2">
                <a:schemeClr val="accent1"/>
              </a:effectRef>
              <a:fontRef idx="minor">
                <a:schemeClr val="lt1"/>
              </a:fontRef>
            </p:style>
            <p:txBody>
              <a:bodyPr lIns="121850" tIns="60900" rIns="121850" bIns="609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0" i="0" u="none" strike="noStrike" cap="none" dirty="0">
                    <a:solidFill>
                      <a:schemeClr val="lt1"/>
                    </a:solidFill>
                    <a:latin typeface="Arial"/>
                    <a:ea typeface="Arial"/>
                    <a:cs typeface="Arial"/>
                    <a:sym typeface="Arial"/>
                  </a:rPr>
                  <a:t>Configuration Management</a:t>
                </a:r>
              </a:p>
            </p:txBody>
          </p:sp>
          <p:sp>
            <p:nvSpPr>
              <p:cNvPr id="2437" name="Shape 2437"/>
              <p:cNvSpPr/>
              <p:nvPr/>
            </p:nvSpPr>
            <p:spPr>
              <a:xfrm>
                <a:off x="3624755" y="4014746"/>
                <a:ext cx="2185431" cy="648631"/>
              </a:xfrm>
              <a:prstGeom prst="roundRect">
                <a:avLst>
                  <a:gd name="adj" fmla="val 16667"/>
                </a:avLst>
              </a:prstGeom>
              <a:ln/>
            </p:spPr>
            <p:style>
              <a:lnRef idx="1">
                <a:schemeClr val="accent1"/>
              </a:lnRef>
              <a:fillRef idx="3">
                <a:schemeClr val="accent1"/>
              </a:fillRef>
              <a:effectRef idx="2">
                <a:schemeClr val="accent1"/>
              </a:effectRef>
              <a:fontRef idx="minor">
                <a:schemeClr val="lt1"/>
              </a:fontRef>
            </p:style>
            <p:txBody>
              <a:bodyPr lIns="121850" tIns="60900" rIns="121850" bIns="609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0" i="0" u="none" strike="noStrike" cap="none" dirty="0">
                    <a:solidFill>
                      <a:schemeClr val="lt1"/>
                    </a:solidFill>
                    <a:latin typeface="Arial"/>
                    <a:ea typeface="Arial"/>
                    <a:cs typeface="Arial"/>
                    <a:sym typeface="Arial"/>
                  </a:rPr>
                  <a:t>Application Deployment</a:t>
                </a:r>
              </a:p>
            </p:txBody>
          </p:sp>
          <p:sp>
            <p:nvSpPr>
              <p:cNvPr id="2438" name="Shape 2438"/>
              <p:cNvSpPr/>
              <p:nvPr/>
            </p:nvSpPr>
            <p:spPr>
              <a:xfrm>
                <a:off x="6288494" y="4014746"/>
                <a:ext cx="2185431" cy="648631"/>
              </a:xfrm>
              <a:prstGeom prst="roundRect">
                <a:avLst>
                  <a:gd name="adj" fmla="val 16667"/>
                </a:avLst>
              </a:prstGeom>
              <a:ln/>
            </p:spPr>
            <p:style>
              <a:lnRef idx="1">
                <a:schemeClr val="accent1"/>
              </a:lnRef>
              <a:fillRef idx="3">
                <a:schemeClr val="accent1"/>
              </a:fillRef>
              <a:effectRef idx="2">
                <a:schemeClr val="accent1"/>
              </a:effectRef>
              <a:fontRef idx="minor">
                <a:schemeClr val="lt1"/>
              </a:fontRef>
            </p:style>
            <p:txBody>
              <a:bodyPr lIns="121850" tIns="60900" rIns="121850" bIns="609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0" i="0" u="none" strike="noStrike" cap="none" dirty="0">
                    <a:solidFill>
                      <a:schemeClr val="lt1"/>
                    </a:solidFill>
                    <a:latin typeface="Arial"/>
                    <a:ea typeface="Arial"/>
                    <a:cs typeface="Arial"/>
                    <a:sym typeface="Arial"/>
                  </a:rPr>
                  <a:t>Container Orchestration</a:t>
                </a:r>
              </a:p>
            </p:txBody>
          </p:sp>
          <p:sp>
            <p:nvSpPr>
              <p:cNvPr id="2439" name="Shape 2439"/>
              <p:cNvSpPr/>
              <p:nvPr/>
            </p:nvSpPr>
            <p:spPr>
              <a:xfrm>
                <a:off x="9014617" y="4014746"/>
                <a:ext cx="2393376" cy="648631"/>
              </a:xfrm>
              <a:prstGeom prst="roundRect">
                <a:avLst>
                  <a:gd name="adj" fmla="val 16667"/>
                </a:avLst>
              </a:prstGeom>
              <a:ln/>
            </p:spPr>
            <p:style>
              <a:lnRef idx="1">
                <a:schemeClr val="accent1"/>
              </a:lnRef>
              <a:fillRef idx="3">
                <a:schemeClr val="accent1"/>
              </a:fillRef>
              <a:effectRef idx="2">
                <a:schemeClr val="accent1"/>
              </a:effectRef>
              <a:fontRef idx="minor">
                <a:schemeClr val="lt1"/>
              </a:fontRef>
            </p:style>
            <p:txBody>
              <a:bodyPr lIns="121850" tIns="60900" rIns="121850" bIns="609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0" i="0" u="none" strike="noStrike" cap="none" dirty="0">
                    <a:solidFill>
                      <a:schemeClr val="lt1"/>
                    </a:solidFill>
                    <a:latin typeface="Arial"/>
                    <a:ea typeface="Arial"/>
                    <a:cs typeface="Arial"/>
                    <a:sym typeface="Arial"/>
                  </a:rPr>
                  <a:t>Operations Management</a:t>
                </a:r>
              </a:p>
            </p:txBody>
          </p:sp>
          <p:pic>
            <p:nvPicPr>
              <p:cNvPr id="2440" name="Shape 2440"/>
              <p:cNvPicPr preferRelativeResize="0"/>
              <p:nvPr/>
            </p:nvPicPr>
            <p:blipFill rotWithShape="1">
              <a:blip r:embed="rId3">
                <a:alphaModFix/>
              </a:blip>
              <a:srcRect/>
              <a:stretch/>
            </p:blipFill>
            <p:spPr>
              <a:xfrm>
                <a:off x="0" y="1761766"/>
                <a:ext cx="12188826" cy="2148307"/>
              </a:xfrm>
              <a:prstGeom prst="rect">
                <a:avLst/>
              </a:prstGeom>
              <a:noFill/>
              <a:ln>
                <a:noFill/>
              </a:ln>
            </p:spPr>
          </p:pic>
          <p:pic>
            <p:nvPicPr>
              <p:cNvPr id="2441" name="Shape 2441"/>
              <p:cNvPicPr preferRelativeResize="0"/>
              <p:nvPr/>
            </p:nvPicPr>
            <p:blipFill rotWithShape="1">
              <a:blip r:embed="rId4" cstate="print">
                <a:alphaModFix/>
              </a:blip>
              <a:srcRect/>
              <a:stretch/>
            </p:blipFill>
            <p:spPr>
              <a:xfrm>
                <a:off x="150625" y="1990325"/>
                <a:ext cx="2515900" cy="1694699"/>
              </a:xfrm>
              <a:prstGeom prst="rect">
                <a:avLst/>
              </a:prstGeom>
              <a:noFill/>
              <a:ln>
                <a:noFill/>
              </a:ln>
            </p:spPr>
          </p:pic>
          <p:pic>
            <p:nvPicPr>
              <p:cNvPr id="2442" name="Shape 2442"/>
              <p:cNvPicPr preferRelativeResize="0"/>
              <p:nvPr/>
            </p:nvPicPr>
            <p:blipFill rotWithShape="1">
              <a:blip r:embed="rId5">
                <a:alphaModFix/>
              </a:blip>
              <a:srcRect r="28499" b="18844"/>
              <a:stretch/>
            </p:blipFill>
            <p:spPr>
              <a:xfrm>
                <a:off x="2971050" y="1999200"/>
                <a:ext cx="2515899" cy="1661806"/>
              </a:xfrm>
              <a:prstGeom prst="rect">
                <a:avLst/>
              </a:prstGeom>
              <a:noFill/>
              <a:ln>
                <a:noFill/>
              </a:ln>
            </p:spPr>
          </p:pic>
          <p:pic>
            <p:nvPicPr>
              <p:cNvPr id="2443" name="Shape 2443"/>
              <p:cNvPicPr preferRelativeResize="0"/>
              <p:nvPr/>
            </p:nvPicPr>
            <p:blipFill rotWithShape="1">
              <a:blip r:embed="rId6" cstate="print">
                <a:alphaModFix/>
              </a:blip>
              <a:srcRect/>
              <a:stretch/>
            </p:blipFill>
            <p:spPr>
              <a:xfrm>
                <a:off x="5791475" y="2006775"/>
                <a:ext cx="2812498" cy="1661799"/>
              </a:xfrm>
              <a:prstGeom prst="rect">
                <a:avLst/>
              </a:prstGeom>
              <a:noFill/>
              <a:ln>
                <a:noFill/>
              </a:ln>
            </p:spPr>
          </p:pic>
          <p:pic>
            <p:nvPicPr>
              <p:cNvPr id="2444" name="Shape 2444"/>
              <p:cNvPicPr preferRelativeResize="0"/>
              <p:nvPr/>
            </p:nvPicPr>
            <p:blipFill rotWithShape="1">
              <a:blip r:embed="rId7" cstate="print">
                <a:alphaModFix/>
              </a:blip>
              <a:srcRect/>
              <a:stretch/>
            </p:blipFill>
            <p:spPr>
              <a:xfrm>
                <a:off x="8908500" y="1985025"/>
                <a:ext cx="3078799" cy="1699998"/>
              </a:xfrm>
              <a:prstGeom prst="rect">
                <a:avLst/>
              </a:prstGeom>
              <a:noFill/>
              <a:ln>
                <a:noFill/>
              </a:ln>
            </p:spPr>
          </p:pic>
        </p:grpSp>
        <p:grpSp>
          <p:nvGrpSpPr>
            <p:cNvPr id="4" name="Group 37"/>
            <p:cNvGrpSpPr/>
            <p:nvPr/>
          </p:nvGrpSpPr>
          <p:grpSpPr>
            <a:xfrm>
              <a:off x="183010" y="1996455"/>
              <a:ext cx="11836674" cy="1699999"/>
              <a:chOff x="183010" y="1996455"/>
              <a:chExt cx="11836674" cy="1699999"/>
            </a:xfrm>
          </p:grpSpPr>
          <p:pic>
            <p:nvPicPr>
              <p:cNvPr id="40" name="Shape 2441"/>
              <p:cNvPicPr preferRelativeResize="0"/>
              <p:nvPr/>
            </p:nvPicPr>
            <p:blipFill rotWithShape="1">
              <a:blip r:embed="rId4" cstate="print">
                <a:alphaModFix/>
              </a:blip>
              <a:srcRect/>
              <a:stretch/>
            </p:blipFill>
            <p:spPr>
              <a:xfrm>
                <a:off x="183010" y="2001755"/>
                <a:ext cx="2515900" cy="1694699"/>
              </a:xfrm>
              <a:prstGeom prst="rect">
                <a:avLst/>
              </a:prstGeom>
              <a:noFill/>
              <a:ln>
                <a:noFill/>
              </a:ln>
            </p:spPr>
          </p:pic>
          <p:pic>
            <p:nvPicPr>
              <p:cNvPr id="41" name="Shape 2442"/>
              <p:cNvPicPr preferRelativeResize="0"/>
              <p:nvPr/>
            </p:nvPicPr>
            <p:blipFill rotWithShape="1">
              <a:blip r:embed="rId5">
                <a:alphaModFix/>
              </a:blip>
              <a:srcRect r="28499" b="18844"/>
              <a:stretch/>
            </p:blipFill>
            <p:spPr>
              <a:xfrm>
                <a:off x="3003435" y="2010630"/>
                <a:ext cx="2515899" cy="1661806"/>
              </a:xfrm>
              <a:prstGeom prst="rect">
                <a:avLst/>
              </a:prstGeom>
              <a:noFill/>
              <a:ln>
                <a:noFill/>
              </a:ln>
            </p:spPr>
          </p:pic>
          <p:pic>
            <p:nvPicPr>
              <p:cNvPr id="42" name="Shape 2443"/>
              <p:cNvPicPr preferRelativeResize="0"/>
              <p:nvPr/>
            </p:nvPicPr>
            <p:blipFill rotWithShape="1">
              <a:blip r:embed="rId6" cstate="print">
                <a:alphaModFix/>
              </a:blip>
              <a:srcRect/>
              <a:stretch/>
            </p:blipFill>
            <p:spPr>
              <a:xfrm>
                <a:off x="5823860" y="2018205"/>
                <a:ext cx="2812498" cy="1661799"/>
              </a:xfrm>
              <a:prstGeom prst="rect">
                <a:avLst/>
              </a:prstGeom>
              <a:noFill/>
              <a:ln>
                <a:noFill/>
              </a:ln>
            </p:spPr>
          </p:pic>
          <p:pic>
            <p:nvPicPr>
              <p:cNvPr id="43" name="Shape 2444"/>
              <p:cNvPicPr preferRelativeResize="0"/>
              <p:nvPr/>
            </p:nvPicPr>
            <p:blipFill rotWithShape="1">
              <a:blip r:embed="rId7" cstate="print">
                <a:alphaModFix/>
              </a:blip>
              <a:srcRect/>
              <a:stretch/>
            </p:blipFill>
            <p:spPr>
              <a:xfrm>
                <a:off x="8940885" y="1996455"/>
                <a:ext cx="3078799" cy="1699998"/>
              </a:xfrm>
              <a:prstGeom prst="rect">
                <a:avLst/>
              </a:prstGeom>
              <a:noFill/>
              <a:ln>
                <a:noFill/>
              </a:ln>
            </p:spPr>
          </p:pic>
          <p:grpSp>
            <p:nvGrpSpPr>
              <p:cNvPr id="5" name="Group 43"/>
              <p:cNvGrpSpPr/>
              <p:nvPr/>
            </p:nvGrpSpPr>
            <p:grpSpPr>
              <a:xfrm>
                <a:off x="428944" y="2005221"/>
                <a:ext cx="9484676" cy="103614"/>
                <a:chOff x="428944" y="2005221"/>
                <a:chExt cx="9484676" cy="103614"/>
              </a:xfrm>
            </p:grpSpPr>
            <p:pic>
              <p:nvPicPr>
                <p:cNvPr id="4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8224" y="2024864"/>
                  <a:ext cx="658176" cy="80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51214" y="2021689"/>
                  <a:ext cx="713014" cy="8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8944" y="2018556"/>
                  <a:ext cx="660716" cy="8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52904" y="2005221"/>
                  <a:ext cx="660716" cy="80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Tree>
    <p:extLst>
      <p:ext uri="{BB962C8B-B14F-4D97-AF65-F5344CB8AC3E}">
        <p14:creationId xmlns:p14="http://schemas.microsoft.com/office/powerpoint/2010/main" val="376995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p:cNvSpPr>
            <a:spLocks/>
          </p:cNvSpPr>
          <p:nvPr/>
        </p:nvSpPr>
        <p:spPr bwMode="auto">
          <a:xfrm>
            <a:off x="1995805" y="1217930"/>
            <a:ext cx="8298180" cy="4497070"/>
          </a:xfrm>
          <a:custGeom>
            <a:avLst/>
            <a:gdLst>
              <a:gd name="T0" fmla="+- 0 3143 3143"/>
              <a:gd name="T1" fmla="*/ T0 w 13068"/>
              <a:gd name="T2" fmla="+- 0 2496 2188"/>
              <a:gd name="T3" fmla="*/ 2496 h 7082"/>
              <a:gd name="T4" fmla="+- 0 3143 3143"/>
              <a:gd name="T5" fmla="*/ T4 w 13068"/>
              <a:gd name="T6" fmla="+- 0 8962 2188"/>
              <a:gd name="T7" fmla="*/ 8962 h 7082"/>
              <a:gd name="T8" fmla="+- 0 3144 3143"/>
              <a:gd name="T9" fmla="*/ T8 w 13068"/>
              <a:gd name="T10" fmla="+- 0 8987 2188"/>
              <a:gd name="T11" fmla="*/ 8987 h 7082"/>
              <a:gd name="T12" fmla="+- 0 3159 3143"/>
              <a:gd name="T13" fmla="*/ T12 w 13068"/>
              <a:gd name="T14" fmla="+- 0 9059 2188"/>
              <a:gd name="T15" fmla="*/ 9059 h 7082"/>
              <a:gd name="T16" fmla="+- 0 3189 3143"/>
              <a:gd name="T17" fmla="*/ T16 w 13068"/>
              <a:gd name="T18" fmla="+- 0 9124 2188"/>
              <a:gd name="T19" fmla="*/ 9124 h 7082"/>
              <a:gd name="T20" fmla="+- 0 3233 3143"/>
              <a:gd name="T21" fmla="*/ T20 w 13068"/>
              <a:gd name="T22" fmla="+- 0 9180 2188"/>
              <a:gd name="T23" fmla="*/ 9180 h 7082"/>
              <a:gd name="T24" fmla="+- 0 3289 3143"/>
              <a:gd name="T25" fmla="*/ T24 w 13068"/>
              <a:gd name="T26" fmla="+- 0 9224 2188"/>
              <a:gd name="T27" fmla="*/ 9224 h 7082"/>
              <a:gd name="T28" fmla="+- 0 3354 3143"/>
              <a:gd name="T29" fmla="*/ T28 w 13068"/>
              <a:gd name="T30" fmla="+- 0 9254 2188"/>
              <a:gd name="T31" fmla="*/ 9254 h 7082"/>
              <a:gd name="T32" fmla="+- 0 3426 3143"/>
              <a:gd name="T33" fmla="*/ T32 w 13068"/>
              <a:gd name="T34" fmla="+- 0 9269 2188"/>
              <a:gd name="T35" fmla="*/ 9269 h 7082"/>
              <a:gd name="T36" fmla="+- 0 3451 3143"/>
              <a:gd name="T37" fmla="*/ T36 w 13068"/>
              <a:gd name="T38" fmla="+- 0 9270 2188"/>
              <a:gd name="T39" fmla="*/ 9270 h 7082"/>
              <a:gd name="T40" fmla="+- 0 15902 3143"/>
              <a:gd name="T41" fmla="*/ T40 w 13068"/>
              <a:gd name="T42" fmla="+- 0 9270 2188"/>
              <a:gd name="T43" fmla="*/ 9270 h 7082"/>
              <a:gd name="T44" fmla="+- 0 15976 3143"/>
              <a:gd name="T45" fmla="*/ T44 w 13068"/>
              <a:gd name="T46" fmla="+- 0 9261 2188"/>
              <a:gd name="T47" fmla="*/ 9261 h 7082"/>
              <a:gd name="T48" fmla="+- 0 16044 3143"/>
              <a:gd name="T49" fmla="*/ T48 w 13068"/>
              <a:gd name="T50" fmla="+- 0 9236 2188"/>
              <a:gd name="T51" fmla="*/ 9236 h 7082"/>
              <a:gd name="T52" fmla="+- 0 16103 3143"/>
              <a:gd name="T53" fmla="*/ T52 w 13068"/>
              <a:gd name="T54" fmla="+- 0 9196 2188"/>
              <a:gd name="T55" fmla="*/ 9196 h 7082"/>
              <a:gd name="T56" fmla="+- 0 16151 3143"/>
              <a:gd name="T57" fmla="*/ T56 w 13068"/>
              <a:gd name="T58" fmla="+- 0 9144 2188"/>
              <a:gd name="T59" fmla="*/ 9144 h 7082"/>
              <a:gd name="T60" fmla="+- 0 16187 3143"/>
              <a:gd name="T61" fmla="*/ T60 w 13068"/>
              <a:gd name="T62" fmla="+- 0 9082 2188"/>
              <a:gd name="T63" fmla="*/ 9082 h 7082"/>
              <a:gd name="T64" fmla="+- 0 16207 3143"/>
              <a:gd name="T65" fmla="*/ T64 w 13068"/>
              <a:gd name="T66" fmla="+- 0 9012 2188"/>
              <a:gd name="T67" fmla="*/ 9012 h 7082"/>
              <a:gd name="T68" fmla="+- 0 16211 3143"/>
              <a:gd name="T69" fmla="*/ T68 w 13068"/>
              <a:gd name="T70" fmla="+- 0 8962 2188"/>
              <a:gd name="T71" fmla="*/ 8962 h 7082"/>
              <a:gd name="T72" fmla="+- 0 16211 3143"/>
              <a:gd name="T73" fmla="*/ T72 w 13068"/>
              <a:gd name="T74" fmla="+- 0 2496 2188"/>
              <a:gd name="T75" fmla="*/ 2496 h 7082"/>
              <a:gd name="T76" fmla="+- 0 16202 3143"/>
              <a:gd name="T77" fmla="*/ T76 w 13068"/>
              <a:gd name="T78" fmla="+- 0 2422 2188"/>
              <a:gd name="T79" fmla="*/ 2422 h 7082"/>
              <a:gd name="T80" fmla="+- 0 16176 3143"/>
              <a:gd name="T81" fmla="*/ T80 w 13068"/>
              <a:gd name="T82" fmla="+- 0 2354 2188"/>
              <a:gd name="T83" fmla="*/ 2354 h 7082"/>
              <a:gd name="T84" fmla="+- 0 16137 3143"/>
              <a:gd name="T85" fmla="*/ T84 w 13068"/>
              <a:gd name="T86" fmla="+- 0 2295 2188"/>
              <a:gd name="T87" fmla="*/ 2295 h 7082"/>
              <a:gd name="T88" fmla="+- 0 16084 3143"/>
              <a:gd name="T89" fmla="*/ T88 w 13068"/>
              <a:gd name="T90" fmla="+- 0 2247 2188"/>
              <a:gd name="T91" fmla="*/ 2247 h 7082"/>
              <a:gd name="T92" fmla="+- 0 16022 3143"/>
              <a:gd name="T93" fmla="*/ T92 w 13068"/>
              <a:gd name="T94" fmla="+- 0 2212 2188"/>
              <a:gd name="T95" fmla="*/ 2212 h 7082"/>
              <a:gd name="T96" fmla="+- 0 15952 3143"/>
              <a:gd name="T97" fmla="*/ T96 w 13068"/>
              <a:gd name="T98" fmla="+- 0 2192 2188"/>
              <a:gd name="T99" fmla="*/ 2192 h 7082"/>
              <a:gd name="T100" fmla="+- 0 15902 3143"/>
              <a:gd name="T101" fmla="*/ T100 w 13068"/>
              <a:gd name="T102" fmla="+- 0 2188 2188"/>
              <a:gd name="T103" fmla="*/ 2188 h 7082"/>
              <a:gd name="T104" fmla="+- 0 3451 3143"/>
              <a:gd name="T105" fmla="*/ T104 w 13068"/>
              <a:gd name="T106" fmla="+- 0 2188 2188"/>
              <a:gd name="T107" fmla="*/ 2188 h 7082"/>
              <a:gd name="T108" fmla="+- 0 3377 3143"/>
              <a:gd name="T109" fmla="*/ T108 w 13068"/>
              <a:gd name="T110" fmla="+- 0 2197 2188"/>
              <a:gd name="T111" fmla="*/ 2197 h 7082"/>
              <a:gd name="T112" fmla="+- 0 3310 3143"/>
              <a:gd name="T113" fmla="*/ T112 w 13068"/>
              <a:gd name="T114" fmla="+- 0 2222 2188"/>
              <a:gd name="T115" fmla="*/ 2222 h 7082"/>
              <a:gd name="T116" fmla="+- 0 3251 3143"/>
              <a:gd name="T117" fmla="*/ T116 w 13068"/>
              <a:gd name="T118" fmla="+- 0 2262 2188"/>
              <a:gd name="T119" fmla="*/ 2262 h 7082"/>
              <a:gd name="T120" fmla="+- 0 3202 3143"/>
              <a:gd name="T121" fmla="*/ T120 w 13068"/>
              <a:gd name="T122" fmla="+- 0 2314 2188"/>
              <a:gd name="T123" fmla="*/ 2314 h 7082"/>
              <a:gd name="T124" fmla="+- 0 3167 3143"/>
              <a:gd name="T125" fmla="*/ T124 w 13068"/>
              <a:gd name="T126" fmla="+- 0 2376 2188"/>
              <a:gd name="T127" fmla="*/ 2376 h 7082"/>
              <a:gd name="T128" fmla="+- 0 3147 3143"/>
              <a:gd name="T129" fmla="*/ T128 w 13068"/>
              <a:gd name="T130" fmla="+- 0 2446 2188"/>
              <a:gd name="T131" fmla="*/ 2446 h 7082"/>
              <a:gd name="T132" fmla="+- 0 3143 3143"/>
              <a:gd name="T133" fmla="*/ T132 w 13068"/>
              <a:gd name="T134" fmla="+- 0 2496 2188"/>
              <a:gd name="T135" fmla="*/ 2496 h 708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Lst>
            <a:rect l="0" t="0" r="r" b="b"/>
            <a:pathLst>
              <a:path w="13068" h="7082">
                <a:moveTo>
                  <a:pt x="0" y="308"/>
                </a:moveTo>
                <a:lnTo>
                  <a:pt x="0" y="6774"/>
                </a:lnTo>
                <a:lnTo>
                  <a:pt x="1" y="6799"/>
                </a:lnTo>
                <a:lnTo>
                  <a:pt x="16" y="6871"/>
                </a:lnTo>
                <a:lnTo>
                  <a:pt x="46" y="6936"/>
                </a:lnTo>
                <a:lnTo>
                  <a:pt x="90" y="6992"/>
                </a:lnTo>
                <a:lnTo>
                  <a:pt x="146" y="7036"/>
                </a:lnTo>
                <a:lnTo>
                  <a:pt x="211" y="7066"/>
                </a:lnTo>
                <a:lnTo>
                  <a:pt x="283" y="7081"/>
                </a:lnTo>
                <a:lnTo>
                  <a:pt x="308" y="7082"/>
                </a:lnTo>
                <a:lnTo>
                  <a:pt x="12759" y="7082"/>
                </a:lnTo>
                <a:lnTo>
                  <a:pt x="12833" y="7073"/>
                </a:lnTo>
                <a:lnTo>
                  <a:pt x="12901" y="7048"/>
                </a:lnTo>
                <a:lnTo>
                  <a:pt x="12960" y="7008"/>
                </a:lnTo>
                <a:lnTo>
                  <a:pt x="13008" y="6956"/>
                </a:lnTo>
                <a:lnTo>
                  <a:pt x="13044" y="6894"/>
                </a:lnTo>
                <a:lnTo>
                  <a:pt x="13064" y="6824"/>
                </a:lnTo>
                <a:lnTo>
                  <a:pt x="13068" y="6774"/>
                </a:lnTo>
                <a:lnTo>
                  <a:pt x="13068" y="308"/>
                </a:lnTo>
                <a:lnTo>
                  <a:pt x="13059" y="234"/>
                </a:lnTo>
                <a:lnTo>
                  <a:pt x="13033" y="166"/>
                </a:lnTo>
                <a:lnTo>
                  <a:pt x="12994" y="107"/>
                </a:lnTo>
                <a:lnTo>
                  <a:pt x="12941" y="59"/>
                </a:lnTo>
                <a:lnTo>
                  <a:pt x="12879" y="24"/>
                </a:lnTo>
                <a:lnTo>
                  <a:pt x="12809" y="4"/>
                </a:lnTo>
                <a:lnTo>
                  <a:pt x="12759" y="0"/>
                </a:lnTo>
                <a:lnTo>
                  <a:pt x="308" y="0"/>
                </a:lnTo>
                <a:lnTo>
                  <a:pt x="234" y="9"/>
                </a:lnTo>
                <a:lnTo>
                  <a:pt x="167" y="34"/>
                </a:lnTo>
                <a:lnTo>
                  <a:pt x="108" y="74"/>
                </a:lnTo>
                <a:lnTo>
                  <a:pt x="59" y="126"/>
                </a:lnTo>
                <a:lnTo>
                  <a:pt x="24" y="188"/>
                </a:lnTo>
                <a:lnTo>
                  <a:pt x="4" y="258"/>
                </a:lnTo>
                <a:lnTo>
                  <a:pt x="0" y="308"/>
                </a:lnTo>
                <a:close/>
              </a:path>
            </a:pathLst>
          </a:custGeom>
          <a:solidFill>
            <a:srgbClr val="FFB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9" name="Freeform 25"/>
          <p:cNvSpPr>
            <a:spLocks/>
          </p:cNvSpPr>
          <p:nvPr/>
        </p:nvSpPr>
        <p:spPr bwMode="auto">
          <a:xfrm>
            <a:off x="4817427" y="1322705"/>
            <a:ext cx="1886585" cy="1649095"/>
          </a:xfrm>
          <a:custGeom>
            <a:avLst/>
            <a:gdLst>
              <a:gd name="T0" fmla="+- 0 8377 8377"/>
              <a:gd name="T1" fmla="*/ T0 w 2971"/>
              <a:gd name="T2" fmla="+- 0 5099 2502"/>
              <a:gd name="T3" fmla="*/ 5099 h 2597"/>
              <a:gd name="T4" fmla="+- 0 11348 8377"/>
              <a:gd name="T5" fmla="*/ T4 w 2971"/>
              <a:gd name="T6" fmla="+- 0 5099 2502"/>
              <a:gd name="T7" fmla="*/ 5099 h 2597"/>
              <a:gd name="T8" fmla="+- 0 11348 8377"/>
              <a:gd name="T9" fmla="*/ T8 w 2971"/>
              <a:gd name="T10" fmla="+- 0 2502 2502"/>
              <a:gd name="T11" fmla="*/ 2502 h 2597"/>
              <a:gd name="T12" fmla="+- 0 8377 8377"/>
              <a:gd name="T13" fmla="*/ T12 w 2971"/>
              <a:gd name="T14" fmla="+- 0 2502 2502"/>
              <a:gd name="T15" fmla="*/ 2502 h 2597"/>
              <a:gd name="T16" fmla="+- 0 8377 8377"/>
              <a:gd name="T17" fmla="*/ T16 w 2971"/>
              <a:gd name="T18" fmla="+- 0 5099 2502"/>
              <a:gd name="T19" fmla="*/ 5099 h 2597"/>
            </a:gdLst>
            <a:ahLst/>
            <a:cxnLst>
              <a:cxn ang="0">
                <a:pos x="T1" y="T3"/>
              </a:cxn>
              <a:cxn ang="0">
                <a:pos x="T5" y="T7"/>
              </a:cxn>
              <a:cxn ang="0">
                <a:pos x="T9" y="T11"/>
              </a:cxn>
              <a:cxn ang="0">
                <a:pos x="T13" y="T15"/>
              </a:cxn>
              <a:cxn ang="0">
                <a:pos x="T17" y="T19"/>
              </a:cxn>
            </a:cxnLst>
            <a:rect l="0" t="0" r="r" b="b"/>
            <a:pathLst>
              <a:path w="2971" h="2597">
                <a:moveTo>
                  <a:pt x="0" y="2597"/>
                </a:moveTo>
                <a:lnTo>
                  <a:pt x="2971" y="2597"/>
                </a:lnTo>
                <a:lnTo>
                  <a:pt x="2971" y="0"/>
                </a:lnTo>
                <a:lnTo>
                  <a:pt x="0" y="0"/>
                </a:lnTo>
                <a:lnTo>
                  <a:pt x="0" y="2597"/>
                </a:lnTo>
                <a:close/>
              </a:path>
            </a:pathLst>
          </a:custGeom>
          <a:solidFill>
            <a:srgbClr val="ADC6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31" name="Freeform 21"/>
          <p:cNvSpPr>
            <a:spLocks/>
          </p:cNvSpPr>
          <p:nvPr/>
        </p:nvSpPr>
        <p:spPr bwMode="auto">
          <a:xfrm>
            <a:off x="5198427" y="3733800"/>
            <a:ext cx="1926195" cy="1650365"/>
          </a:xfrm>
          <a:custGeom>
            <a:avLst/>
            <a:gdLst>
              <a:gd name="T0" fmla="+- 0 8387 8387"/>
              <a:gd name="T1" fmla="*/ T0 w 2971"/>
              <a:gd name="T2" fmla="+- 0 8346 5747"/>
              <a:gd name="T3" fmla="*/ 8346 h 2599"/>
              <a:gd name="T4" fmla="+- 0 11358 8387"/>
              <a:gd name="T5" fmla="*/ T4 w 2971"/>
              <a:gd name="T6" fmla="+- 0 8346 5747"/>
              <a:gd name="T7" fmla="*/ 8346 h 2599"/>
              <a:gd name="T8" fmla="+- 0 11358 8387"/>
              <a:gd name="T9" fmla="*/ T8 w 2971"/>
              <a:gd name="T10" fmla="+- 0 5747 5747"/>
              <a:gd name="T11" fmla="*/ 5747 h 2599"/>
              <a:gd name="T12" fmla="+- 0 8387 8387"/>
              <a:gd name="T13" fmla="*/ T12 w 2971"/>
              <a:gd name="T14" fmla="+- 0 5747 5747"/>
              <a:gd name="T15" fmla="*/ 5747 h 2599"/>
              <a:gd name="T16" fmla="+- 0 8387 8387"/>
              <a:gd name="T17" fmla="*/ T16 w 2971"/>
              <a:gd name="T18" fmla="+- 0 8346 5747"/>
              <a:gd name="T19" fmla="*/ 8346 h 2599"/>
            </a:gdLst>
            <a:ahLst/>
            <a:cxnLst>
              <a:cxn ang="0">
                <a:pos x="T1" y="T3"/>
              </a:cxn>
              <a:cxn ang="0">
                <a:pos x="T5" y="T7"/>
              </a:cxn>
              <a:cxn ang="0">
                <a:pos x="T9" y="T11"/>
              </a:cxn>
              <a:cxn ang="0">
                <a:pos x="T13" y="T15"/>
              </a:cxn>
              <a:cxn ang="0">
                <a:pos x="T17" y="T19"/>
              </a:cxn>
            </a:cxnLst>
            <a:rect l="0" t="0" r="r" b="b"/>
            <a:pathLst>
              <a:path w="2971" h="2599">
                <a:moveTo>
                  <a:pt x="0" y="2599"/>
                </a:moveTo>
                <a:lnTo>
                  <a:pt x="2971" y="2599"/>
                </a:lnTo>
                <a:lnTo>
                  <a:pt x="2971" y="0"/>
                </a:lnTo>
                <a:lnTo>
                  <a:pt x="0" y="0"/>
                </a:lnTo>
                <a:lnTo>
                  <a:pt x="0" y="2599"/>
                </a:lnTo>
                <a:close/>
              </a:path>
            </a:pathLst>
          </a:custGeom>
          <a:solidFill>
            <a:srgbClr val="ADC6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32" name="Freeform 31"/>
          <p:cNvSpPr>
            <a:spLocks/>
          </p:cNvSpPr>
          <p:nvPr/>
        </p:nvSpPr>
        <p:spPr bwMode="auto">
          <a:xfrm>
            <a:off x="7941627" y="3759835"/>
            <a:ext cx="1962785" cy="1650365"/>
          </a:xfrm>
          <a:custGeom>
            <a:avLst/>
            <a:gdLst>
              <a:gd name="T0" fmla="+- 0 12450 12450"/>
              <a:gd name="T1" fmla="*/ T0 w 2971"/>
              <a:gd name="T2" fmla="+- 0 8351 5752"/>
              <a:gd name="T3" fmla="*/ 8351 h 2599"/>
              <a:gd name="T4" fmla="+- 0 15421 12450"/>
              <a:gd name="T5" fmla="*/ T4 w 2971"/>
              <a:gd name="T6" fmla="+- 0 8351 5752"/>
              <a:gd name="T7" fmla="*/ 8351 h 2599"/>
              <a:gd name="T8" fmla="+- 0 15421 12450"/>
              <a:gd name="T9" fmla="*/ T8 w 2971"/>
              <a:gd name="T10" fmla="+- 0 5752 5752"/>
              <a:gd name="T11" fmla="*/ 5752 h 2599"/>
              <a:gd name="T12" fmla="+- 0 12450 12450"/>
              <a:gd name="T13" fmla="*/ T12 w 2971"/>
              <a:gd name="T14" fmla="+- 0 5752 5752"/>
              <a:gd name="T15" fmla="*/ 5752 h 2599"/>
              <a:gd name="T16" fmla="+- 0 12450 12450"/>
              <a:gd name="T17" fmla="*/ T16 w 2971"/>
              <a:gd name="T18" fmla="+- 0 8351 5752"/>
              <a:gd name="T19" fmla="*/ 8351 h 2599"/>
            </a:gdLst>
            <a:ahLst/>
            <a:cxnLst>
              <a:cxn ang="0">
                <a:pos x="T1" y="T3"/>
              </a:cxn>
              <a:cxn ang="0">
                <a:pos x="T5" y="T7"/>
              </a:cxn>
              <a:cxn ang="0">
                <a:pos x="T9" y="T11"/>
              </a:cxn>
              <a:cxn ang="0">
                <a:pos x="T13" y="T15"/>
              </a:cxn>
              <a:cxn ang="0">
                <a:pos x="T17" y="T19"/>
              </a:cxn>
            </a:cxnLst>
            <a:rect l="0" t="0" r="r" b="b"/>
            <a:pathLst>
              <a:path w="2971" h="2599">
                <a:moveTo>
                  <a:pt x="0" y="2599"/>
                </a:moveTo>
                <a:lnTo>
                  <a:pt x="2971" y="2599"/>
                </a:lnTo>
                <a:lnTo>
                  <a:pt x="2971" y="0"/>
                </a:lnTo>
                <a:lnTo>
                  <a:pt x="0" y="0"/>
                </a:lnTo>
                <a:lnTo>
                  <a:pt x="0" y="2599"/>
                </a:lnTo>
                <a:close/>
              </a:path>
            </a:pathLst>
          </a:custGeom>
          <a:solidFill>
            <a:srgbClr val="ADC6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Rectangle 5"/>
          <p:cNvSpPr/>
          <p:nvPr/>
        </p:nvSpPr>
        <p:spPr>
          <a:xfrm>
            <a:off x="227012" y="213360"/>
            <a:ext cx="9187900" cy="646331"/>
          </a:xfrm>
          <a:prstGeom prst="rect">
            <a:avLst/>
          </a:prstGeom>
        </p:spPr>
        <p:txBody>
          <a:bodyPr wrap="none">
            <a:spAutoFit/>
          </a:bodyPr>
          <a:lstStyle/>
          <a:p>
            <a:pPr lvl="0" fontAlgn="base">
              <a:spcBef>
                <a:spcPct val="0"/>
              </a:spcBef>
              <a:spcAft>
                <a:spcPct val="0"/>
              </a:spcAft>
            </a:pPr>
            <a:r>
              <a:rPr lang="en-US" altLang="en-US" sz="3600" dirty="0" smtClean="0">
                <a:solidFill>
                  <a:srgbClr val="57585B"/>
                </a:solidFill>
                <a:ea typeface="Calibri" pitchFamily="34" charset="0"/>
                <a:cs typeface="Arial" pitchFamily="34" charset="0"/>
              </a:rPr>
              <a:t>The Oracle </a:t>
            </a:r>
            <a:r>
              <a:rPr lang="en-US" altLang="en-US" sz="3600" dirty="0">
                <a:solidFill>
                  <a:srgbClr val="57585B"/>
                </a:solidFill>
                <a:ea typeface="Calibri" pitchFamily="34" charset="0"/>
                <a:cs typeface="Arial" pitchFamily="34" charset="0"/>
              </a:rPr>
              <a:t>Container Cloud Service Architecture</a:t>
            </a:r>
            <a:endParaRPr lang="en-AU" altLang="en-US" sz="3600" dirty="0">
              <a:cs typeface="Arial" pitchFamily="34" charset="0"/>
            </a:endParaRPr>
          </a:p>
        </p:txBody>
      </p:sp>
      <p:sp>
        <p:nvSpPr>
          <p:cNvPr id="10" name="Freeform 23"/>
          <p:cNvSpPr>
            <a:spLocks/>
          </p:cNvSpPr>
          <p:nvPr/>
        </p:nvSpPr>
        <p:spPr bwMode="auto">
          <a:xfrm>
            <a:off x="2132012" y="3607435"/>
            <a:ext cx="1886585" cy="1650365"/>
          </a:xfrm>
          <a:custGeom>
            <a:avLst/>
            <a:gdLst>
              <a:gd name="T0" fmla="+- 0 4453 4453"/>
              <a:gd name="T1" fmla="*/ T0 w 2971"/>
              <a:gd name="T2" fmla="+- 0 8351 5752"/>
              <a:gd name="T3" fmla="*/ 8351 h 2599"/>
              <a:gd name="T4" fmla="+- 0 7424 4453"/>
              <a:gd name="T5" fmla="*/ T4 w 2971"/>
              <a:gd name="T6" fmla="+- 0 8351 5752"/>
              <a:gd name="T7" fmla="*/ 8351 h 2599"/>
              <a:gd name="T8" fmla="+- 0 7424 4453"/>
              <a:gd name="T9" fmla="*/ T8 w 2971"/>
              <a:gd name="T10" fmla="+- 0 5752 5752"/>
              <a:gd name="T11" fmla="*/ 5752 h 2599"/>
              <a:gd name="T12" fmla="+- 0 4453 4453"/>
              <a:gd name="T13" fmla="*/ T12 w 2971"/>
              <a:gd name="T14" fmla="+- 0 5752 5752"/>
              <a:gd name="T15" fmla="*/ 5752 h 2599"/>
              <a:gd name="T16" fmla="+- 0 4453 4453"/>
              <a:gd name="T17" fmla="*/ T16 w 2971"/>
              <a:gd name="T18" fmla="+- 0 8351 5752"/>
              <a:gd name="T19" fmla="*/ 8351 h 2599"/>
            </a:gdLst>
            <a:ahLst/>
            <a:cxnLst>
              <a:cxn ang="0">
                <a:pos x="T1" y="T3"/>
              </a:cxn>
              <a:cxn ang="0">
                <a:pos x="T5" y="T7"/>
              </a:cxn>
              <a:cxn ang="0">
                <a:pos x="T9" y="T11"/>
              </a:cxn>
              <a:cxn ang="0">
                <a:pos x="T13" y="T15"/>
              </a:cxn>
              <a:cxn ang="0">
                <a:pos x="T17" y="T19"/>
              </a:cxn>
            </a:cxnLst>
            <a:rect l="0" t="0" r="r" b="b"/>
            <a:pathLst>
              <a:path w="2971" h="2599">
                <a:moveTo>
                  <a:pt x="0" y="2599"/>
                </a:moveTo>
                <a:lnTo>
                  <a:pt x="2971" y="2599"/>
                </a:lnTo>
                <a:lnTo>
                  <a:pt x="2971" y="0"/>
                </a:lnTo>
                <a:lnTo>
                  <a:pt x="0" y="0"/>
                </a:lnTo>
                <a:lnTo>
                  <a:pt x="0" y="2599"/>
                </a:lnTo>
                <a:close/>
              </a:path>
            </a:pathLst>
          </a:custGeom>
          <a:solidFill>
            <a:srgbClr val="ADC6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pic>
        <p:nvPicPr>
          <p:cNvPr id="1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3037" y="3962400"/>
            <a:ext cx="61277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0967" y="3810000"/>
            <a:ext cx="61404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012" y="3810000"/>
            <a:ext cx="614045" cy="3429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8212" y="3733800"/>
            <a:ext cx="978535" cy="5454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1477" y="3886200"/>
            <a:ext cx="978535" cy="5454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212" y="3841750"/>
            <a:ext cx="1191895" cy="8826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7317" y="822960"/>
            <a:ext cx="2563495" cy="911225"/>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24"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0212" y="1412875"/>
            <a:ext cx="646430" cy="5683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9212" y="1412875"/>
            <a:ext cx="646430" cy="5683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212" y="1412875"/>
            <a:ext cx="646430" cy="5683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5704" y="1429385"/>
            <a:ext cx="1510030" cy="110363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2120836" y="4459224"/>
            <a:ext cx="1897762" cy="830997"/>
          </a:xfrm>
          <a:prstGeom prst="rect">
            <a:avLst/>
          </a:prstGeom>
        </p:spPr>
        <p:txBody>
          <a:bodyPr wrap="square">
            <a:spAutoFit/>
          </a:bodyPr>
          <a:lstStyle/>
          <a:p>
            <a:pPr lvl="0" eaLnBrk="0" fontAlgn="base" hangingPunct="0">
              <a:spcBef>
                <a:spcPct val="0"/>
              </a:spcBef>
              <a:spcAft>
                <a:spcPct val="0"/>
              </a:spcAft>
            </a:pPr>
            <a:endParaRPr lang="en-AU" altLang="en-US" sz="1200" dirty="0">
              <a:latin typeface="Arial" pitchFamily="34" charset="0"/>
              <a:cs typeface="Arial" pitchFamily="34" charset="0"/>
            </a:endParaRPr>
          </a:p>
          <a:p>
            <a:pPr lvl="0" eaLnBrk="0" fontAlgn="base" hangingPunct="0">
              <a:spcBef>
                <a:spcPct val="0"/>
              </a:spcBef>
              <a:spcAft>
                <a:spcPct val="0"/>
              </a:spcAft>
            </a:pPr>
            <a:r>
              <a:rPr lang="en-US" altLang="en-US" b="1" dirty="0">
                <a:solidFill>
                  <a:srgbClr val="5F5F5F"/>
                </a:solidFill>
                <a:latin typeface="Arial" pitchFamily="34" charset="0"/>
                <a:ea typeface="Calibri" pitchFamily="34" charset="0"/>
                <a:cs typeface="Arial" pitchFamily="34" charset="0"/>
              </a:rPr>
              <a:t>OCCS Manager Node</a:t>
            </a:r>
            <a:endParaRPr lang="en-US" altLang="en-US" sz="1050" dirty="0">
              <a:latin typeface="Arial" pitchFamily="34" charset="0"/>
              <a:ea typeface="Times New Roman" pitchFamily="18" charset="0"/>
              <a:cs typeface="Arial" pitchFamily="34" charset="0"/>
            </a:endParaRPr>
          </a:p>
        </p:txBody>
      </p:sp>
      <p:sp>
        <p:nvSpPr>
          <p:cNvPr id="36" name="Rectangle 35"/>
          <p:cNvSpPr/>
          <p:nvPr/>
        </p:nvSpPr>
        <p:spPr>
          <a:xfrm>
            <a:off x="8615014" y="1697037"/>
            <a:ext cx="3583032"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5F5F5F"/>
                </a:solidFill>
                <a:latin typeface="Arial" pitchFamily="34" charset="0"/>
                <a:ea typeface="Calibri" pitchFamily="34" charset="0"/>
                <a:cs typeface="Arial" pitchFamily="34" charset="0"/>
              </a:rPr>
              <a:t>Image Registry (Public/Private)</a:t>
            </a:r>
            <a:endParaRPr lang="en-US" altLang="en-US" dirty="0">
              <a:latin typeface="Arial" pitchFamily="34" charset="0"/>
              <a:ea typeface="Calibri" pitchFamily="34" charset="0"/>
              <a:cs typeface="Arial" pitchFamily="34" charset="0"/>
            </a:endParaRPr>
          </a:p>
        </p:txBody>
      </p:sp>
      <p:sp>
        <p:nvSpPr>
          <p:cNvPr id="37" name="Rectangle 36"/>
          <p:cNvSpPr/>
          <p:nvPr/>
        </p:nvSpPr>
        <p:spPr>
          <a:xfrm>
            <a:off x="2143760" y="1942703"/>
            <a:ext cx="2731452" cy="646331"/>
          </a:xfrm>
          <a:prstGeom prst="rect">
            <a:avLst/>
          </a:prstGeom>
        </p:spPr>
        <p:txBody>
          <a:bodyPr wrap="square">
            <a:spAutoFit/>
          </a:bodyPr>
          <a:lstStyle/>
          <a:p>
            <a:pPr lvl="0" eaLnBrk="0" fontAlgn="base" hangingPunct="0">
              <a:spcBef>
                <a:spcPct val="0"/>
              </a:spcBef>
              <a:spcAft>
                <a:spcPct val="0"/>
              </a:spcAft>
            </a:pPr>
            <a:r>
              <a:rPr lang="en-US" altLang="en-US" b="1" dirty="0">
                <a:solidFill>
                  <a:srgbClr val="5F5F5F"/>
                </a:solidFill>
                <a:latin typeface="Arial" pitchFamily="34" charset="0"/>
                <a:ea typeface="Calibri" pitchFamily="34" charset="0"/>
                <a:cs typeface="Arial" pitchFamily="34" charset="0"/>
              </a:rPr>
              <a:t>SSH Access / Console UI / REST API</a:t>
            </a:r>
            <a:endParaRPr lang="en-US" altLang="en-US" sz="1050" dirty="0">
              <a:latin typeface="Arial" pitchFamily="34" charset="0"/>
              <a:ea typeface="Times New Roman" pitchFamily="18" charset="0"/>
              <a:cs typeface="Arial" pitchFamily="34" charset="0"/>
            </a:endParaRPr>
          </a:p>
        </p:txBody>
      </p:sp>
      <p:sp>
        <p:nvSpPr>
          <p:cNvPr id="38" name="Rectangle 37"/>
          <p:cNvSpPr/>
          <p:nvPr/>
        </p:nvSpPr>
        <p:spPr>
          <a:xfrm>
            <a:off x="5103812" y="4953000"/>
            <a:ext cx="2020810" cy="369332"/>
          </a:xfrm>
          <a:prstGeom prst="rect">
            <a:avLst/>
          </a:prstGeom>
        </p:spPr>
        <p:txBody>
          <a:bodyPr wrap="none">
            <a:spAutoFit/>
          </a:bodyPr>
          <a:lstStyle/>
          <a:p>
            <a:r>
              <a:rPr lang="en-US" b="1" dirty="0"/>
              <a:t>OCCS Worker Node</a:t>
            </a:r>
            <a:endParaRPr lang="en-AU" dirty="0"/>
          </a:p>
        </p:txBody>
      </p:sp>
      <p:sp>
        <p:nvSpPr>
          <p:cNvPr id="39" name="Rectangle 38"/>
          <p:cNvSpPr/>
          <p:nvPr/>
        </p:nvSpPr>
        <p:spPr>
          <a:xfrm>
            <a:off x="7883602" y="4964668"/>
            <a:ext cx="2020810" cy="369332"/>
          </a:xfrm>
          <a:prstGeom prst="rect">
            <a:avLst/>
          </a:prstGeom>
        </p:spPr>
        <p:txBody>
          <a:bodyPr wrap="none">
            <a:spAutoFit/>
          </a:bodyPr>
          <a:lstStyle/>
          <a:p>
            <a:r>
              <a:rPr lang="en-US" b="1" dirty="0"/>
              <a:t>OCCS Worker Node</a:t>
            </a:r>
            <a:endParaRPr lang="en-AU" dirty="0"/>
          </a:p>
        </p:txBody>
      </p:sp>
      <p:pic>
        <p:nvPicPr>
          <p:cNvPr id="40" name="Content Placeholder 7" descr="Screenshot from 2016-02-17 12-43-00.png"/>
          <p:cNvPicPr>
            <a:picLocks noChangeAspect="1"/>
          </p:cNvPicPr>
          <p:nvPr/>
        </p:nvPicPr>
        <p:blipFill>
          <a:blip r:embed="rId10"/>
          <a:stretch>
            <a:fillRect/>
          </a:stretch>
        </p:blipFill>
        <p:spPr>
          <a:xfrm>
            <a:off x="228472" y="857647"/>
            <a:ext cx="1621557" cy="852170"/>
          </a:xfrm>
          <a:prstGeom prst="rect">
            <a:avLst/>
          </a:prstGeom>
          <a:ln>
            <a:noFill/>
          </a:ln>
          <a:effectLst>
            <a:outerShdw blurRad="292100" dist="139700" dir="2700000" algn="tl" rotWithShape="0">
              <a:srgbClr val="333333">
                <a:alpha val="65000"/>
              </a:srgbClr>
            </a:outerShdw>
          </a:effectLst>
        </p:spPr>
      </p:pic>
      <p:cxnSp>
        <p:nvCxnSpPr>
          <p:cNvPr id="3" name="Straight Connector 2"/>
          <p:cNvCxnSpPr/>
          <p:nvPr/>
        </p:nvCxnSpPr>
        <p:spPr>
          <a:xfrm>
            <a:off x="608012" y="1752600"/>
            <a:ext cx="0" cy="419100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3890" y="5943600"/>
            <a:ext cx="5470327"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73143" y="1828800"/>
            <a:ext cx="1611269" cy="369332"/>
          </a:xfrm>
          <a:prstGeom prst="rect">
            <a:avLst/>
          </a:prstGeom>
        </p:spPr>
        <p:txBody>
          <a:bodyPr wrap="square">
            <a:spAutoFit/>
          </a:bodyPr>
          <a:lstStyle/>
          <a:p>
            <a:pPr lvl="0" eaLnBrk="0" fontAlgn="base" hangingPunct="0">
              <a:spcBef>
                <a:spcPct val="0"/>
              </a:spcBef>
              <a:spcAft>
                <a:spcPct val="0"/>
              </a:spcAft>
            </a:pPr>
            <a:r>
              <a:rPr lang="en-US" altLang="en-US" b="1" dirty="0" smtClean="0">
                <a:solidFill>
                  <a:srgbClr val="5F5F5F"/>
                </a:solidFill>
                <a:latin typeface="Arial" pitchFamily="34" charset="0"/>
                <a:ea typeface="Times New Roman" pitchFamily="18" charset="0"/>
                <a:cs typeface="Arial" pitchFamily="34" charset="0"/>
              </a:rPr>
              <a:t>GIT Hub</a:t>
            </a:r>
            <a:endParaRPr lang="en-US" altLang="en-US" sz="1050" dirty="0">
              <a:latin typeface="Arial" pitchFamily="34" charset="0"/>
              <a:ea typeface="Times New Roman" pitchFamily="18" charset="0"/>
              <a:cs typeface="Arial" pitchFamily="34" charset="0"/>
            </a:endParaRPr>
          </a:p>
        </p:txBody>
      </p:sp>
      <p:cxnSp>
        <p:nvCxnSpPr>
          <p:cNvPr id="42" name="Straight Connector 41"/>
          <p:cNvCxnSpPr/>
          <p:nvPr/>
        </p:nvCxnSpPr>
        <p:spPr>
          <a:xfrm flipV="1">
            <a:off x="6114217" y="5384165"/>
            <a:ext cx="0" cy="55943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889057" y="1697037"/>
            <a:ext cx="928370"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704012" y="1412875"/>
            <a:ext cx="2313305" cy="1651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616642" y="2743200"/>
            <a:ext cx="1029970" cy="72326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760719" y="3021965"/>
            <a:ext cx="91440" cy="63563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9" idx="2"/>
          </p:cNvCxnSpPr>
          <p:nvPr/>
        </p:nvCxnSpPr>
        <p:spPr>
          <a:xfrm>
            <a:off x="6704012" y="2911475"/>
            <a:ext cx="1674768" cy="82232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541396" y="3322637"/>
            <a:ext cx="2628900" cy="2341245"/>
          </a:xfrm>
          <a:prstGeom prst="rect">
            <a:avLst/>
          </a:prstGeom>
          <a:noFill/>
          <a:ln w="19050">
            <a:solidFill>
              <a:srgbClr val="000000"/>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AU" dirty="0"/>
          </a:p>
        </p:txBody>
      </p:sp>
      <p:sp>
        <p:nvSpPr>
          <p:cNvPr id="7" name="TextBox 6"/>
          <p:cNvSpPr txBox="1"/>
          <p:nvPr/>
        </p:nvSpPr>
        <p:spPr>
          <a:xfrm>
            <a:off x="7923212" y="3104832"/>
            <a:ext cx="2229605" cy="502603"/>
          </a:xfrm>
          <a:prstGeom prst="rect">
            <a:avLst/>
          </a:prstGeom>
          <a:noFill/>
        </p:spPr>
        <p:txBody>
          <a:bodyPr wrap="square" lIns="0" tIns="0" rIns="0" bIns="0" rtlCol="0">
            <a:noAutofit/>
          </a:bodyPr>
          <a:lstStyle/>
          <a:p>
            <a:pPr>
              <a:lnSpc>
                <a:spcPct val="90000"/>
              </a:lnSpc>
            </a:pPr>
            <a:r>
              <a:rPr lang="en-US" dirty="0"/>
              <a:t>P</a:t>
            </a:r>
            <a:r>
              <a:rPr lang="en-US" dirty="0" smtClean="0"/>
              <a:t>otential Worker Nodes</a:t>
            </a:r>
            <a:endParaRPr lang="en-AU" dirty="0"/>
          </a:p>
        </p:txBody>
      </p:sp>
      <p:sp>
        <p:nvSpPr>
          <p:cNvPr id="8" name="TextBox 7"/>
          <p:cNvSpPr txBox="1"/>
          <p:nvPr/>
        </p:nvSpPr>
        <p:spPr>
          <a:xfrm>
            <a:off x="2185606" y="5334000"/>
            <a:ext cx="2232406" cy="304800"/>
          </a:xfrm>
          <a:prstGeom prst="rect">
            <a:avLst/>
          </a:prstGeom>
          <a:noFill/>
        </p:spPr>
        <p:txBody>
          <a:bodyPr wrap="square" lIns="0" tIns="0" rIns="0" bIns="0" rtlCol="0">
            <a:noAutofit/>
          </a:bodyPr>
          <a:lstStyle/>
          <a:p>
            <a:pPr>
              <a:lnSpc>
                <a:spcPct val="90000"/>
              </a:lnSpc>
            </a:pPr>
            <a:r>
              <a:rPr lang="en-US" dirty="0" smtClean="0"/>
              <a:t>1VCPU, 7Gb RAM</a:t>
            </a:r>
            <a:endParaRPr lang="en-AU" dirty="0"/>
          </a:p>
        </p:txBody>
      </p:sp>
      <p:sp>
        <p:nvSpPr>
          <p:cNvPr id="43" name="TextBox 42"/>
          <p:cNvSpPr txBox="1"/>
          <p:nvPr/>
        </p:nvSpPr>
        <p:spPr>
          <a:xfrm>
            <a:off x="5386006" y="5410200"/>
            <a:ext cx="2232406" cy="304800"/>
          </a:xfrm>
          <a:prstGeom prst="rect">
            <a:avLst/>
          </a:prstGeom>
          <a:noFill/>
        </p:spPr>
        <p:txBody>
          <a:bodyPr wrap="square" lIns="0" tIns="0" rIns="0" bIns="0" rtlCol="0">
            <a:noAutofit/>
          </a:bodyPr>
          <a:lstStyle/>
          <a:p>
            <a:pPr>
              <a:lnSpc>
                <a:spcPct val="90000"/>
              </a:lnSpc>
            </a:pPr>
            <a:r>
              <a:rPr lang="en-US" dirty="0" smtClean="0"/>
              <a:t>2 VCPU, 15Gb RAM</a:t>
            </a:r>
            <a:endParaRPr lang="en-AU" dirty="0"/>
          </a:p>
        </p:txBody>
      </p:sp>
      <p:sp>
        <p:nvSpPr>
          <p:cNvPr id="45" name="TextBox 44"/>
          <p:cNvSpPr txBox="1"/>
          <p:nvPr/>
        </p:nvSpPr>
        <p:spPr>
          <a:xfrm>
            <a:off x="1827212" y="5943600"/>
            <a:ext cx="4585652" cy="228600"/>
          </a:xfrm>
          <a:prstGeom prst="rect">
            <a:avLst/>
          </a:prstGeom>
          <a:noFill/>
        </p:spPr>
        <p:txBody>
          <a:bodyPr wrap="square" lIns="0" tIns="0" rIns="0" bIns="0" rtlCol="0">
            <a:noAutofit/>
          </a:bodyPr>
          <a:lstStyle/>
          <a:p>
            <a:pPr>
              <a:lnSpc>
                <a:spcPct val="90000"/>
              </a:lnSpc>
            </a:pPr>
            <a:r>
              <a:rPr lang="en-US" dirty="0" smtClean="0"/>
              <a:t>Pulled code and built images</a:t>
            </a:r>
            <a:endParaRPr lang="en-AU" dirty="0"/>
          </a:p>
        </p:txBody>
      </p:sp>
      <p:sp>
        <p:nvSpPr>
          <p:cNvPr id="47" name="TextBox 46"/>
          <p:cNvSpPr txBox="1"/>
          <p:nvPr/>
        </p:nvSpPr>
        <p:spPr>
          <a:xfrm>
            <a:off x="6918960" y="1524000"/>
            <a:ext cx="1936886" cy="457200"/>
          </a:xfrm>
          <a:prstGeom prst="rect">
            <a:avLst/>
          </a:prstGeom>
          <a:noFill/>
        </p:spPr>
        <p:txBody>
          <a:bodyPr wrap="square" lIns="0" tIns="0" rIns="0" bIns="0" rtlCol="0">
            <a:noAutofit/>
          </a:bodyPr>
          <a:lstStyle/>
          <a:p>
            <a:pPr>
              <a:lnSpc>
                <a:spcPct val="90000"/>
              </a:lnSpc>
            </a:pPr>
            <a:r>
              <a:rPr lang="en-US" dirty="0" smtClean="0"/>
              <a:t>Run Images  </a:t>
            </a:r>
          </a:p>
          <a:p>
            <a:pPr>
              <a:lnSpc>
                <a:spcPct val="90000"/>
              </a:lnSpc>
            </a:pPr>
            <a:r>
              <a:rPr lang="en-US" dirty="0" smtClean="0"/>
              <a:t>or stores in</a:t>
            </a:r>
          </a:p>
          <a:p>
            <a:pPr>
              <a:lnSpc>
                <a:spcPct val="90000"/>
              </a:lnSpc>
            </a:pPr>
            <a:r>
              <a:rPr lang="en-US" dirty="0" smtClean="0"/>
              <a:t>Image Repo</a:t>
            </a:r>
            <a:endParaRPr lang="en-AU" dirty="0"/>
          </a:p>
        </p:txBody>
      </p:sp>
      <p:sp>
        <p:nvSpPr>
          <p:cNvPr id="49" name="TextBox 48"/>
          <p:cNvSpPr txBox="1"/>
          <p:nvPr/>
        </p:nvSpPr>
        <p:spPr>
          <a:xfrm>
            <a:off x="4812188" y="3489960"/>
            <a:ext cx="2663665" cy="304800"/>
          </a:xfrm>
          <a:prstGeom prst="rect">
            <a:avLst/>
          </a:prstGeom>
          <a:noFill/>
        </p:spPr>
        <p:txBody>
          <a:bodyPr wrap="square" lIns="0" tIns="0" rIns="0" bIns="0" rtlCol="0">
            <a:noAutofit/>
          </a:bodyPr>
          <a:lstStyle/>
          <a:p>
            <a:pPr>
              <a:lnSpc>
                <a:spcPct val="90000"/>
              </a:lnSpc>
            </a:pPr>
            <a:r>
              <a:rPr lang="en-US" dirty="0" smtClean="0"/>
              <a:t>Run Images as Containers</a:t>
            </a:r>
            <a:endParaRPr lang="en-AU" dirty="0"/>
          </a:p>
        </p:txBody>
      </p:sp>
    </p:spTree>
    <p:extLst>
      <p:ext uri="{BB962C8B-B14F-4D97-AF65-F5344CB8AC3E}">
        <p14:creationId xmlns:p14="http://schemas.microsoft.com/office/powerpoint/2010/main" val="409775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12" y="1143000"/>
            <a:ext cx="8923337" cy="49815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55612" y="381000"/>
            <a:ext cx="8706038" cy="461665"/>
          </a:xfrm>
          <a:prstGeom prst="rect">
            <a:avLst/>
          </a:prstGeom>
        </p:spPr>
        <p:txBody>
          <a:bodyPr wrap="none">
            <a:spAutoFit/>
          </a:bodyPr>
          <a:lstStyle/>
          <a:p>
            <a:r>
              <a:rPr lang="en-US" sz="2400" b="1" dirty="0" smtClean="0"/>
              <a:t>STAGE 1: Configure </a:t>
            </a:r>
            <a:r>
              <a:rPr lang="en-US" sz="2400" b="1" dirty="0"/>
              <a:t>Instances </a:t>
            </a:r>
            <a:r>
              <a:rPr lang="en-US" sz="2400" b="1" dirty="0" smtClean="0"/>
              <a:t>In the Container Cloud (Environment)</a:t>
            </a:r>
            <a:endParaRPr lang="en-AU" sz="2400" dirty="0"/>
          </a:p>
        </p:txBody>
      </p:sp>
      <p:sp>
        <p:nvSpPr>
          <p:cNvPr id="8" name="Rectangle 5"/>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dirty="0"/>
          </a:p>
        </p:txBody>
      </p:sp>
      <p:sp>
        <p:nvSpPr>
          <p:cNvPr id="7" name="Freeform 3"/>
          <p:cNvSpPr>
            <a:spLocks/>
          </p:cNvSpPr>
          <p:nvPr/>
        </p:nvSpPr>
        <p:spPr bwMode="auto">
          <a:xfrm>
            <a:off x="8532813" y="1804987"/>
            <a:ext cx="3646487" cy="1852613"/>
          </a:xfrm>
          <a:custGeom>
            <a:avLst/>
            <a:gdLst>
              <a:gd name="T0" fmla="+- 0 13438 13438"/>
              <a:gd name="T1" fmla="*/ T0 w 5741"/>
              <a:gd name="T2" fmla="+- 0 568 82"/>
              <a:gd name="T3" fmla="*/ 568 h 2918"/>
              <a:gd name="T4" fmla="+- 0 13438 13438"/>
              <a:gd name="T5" fmla="*/ T4 w 5741"/>
              <a:gd name="T6" fmla="+- 0 2514 82"/>
              <a:gd name="T7" fmla="*/ 2514 h 2918"/>
              <a:gd name="T8" fmla="+- 0 13439 13438"/>
              <a:gd name="T9" fmla="*/ T8 w 5741"/>
              <a:gd name="T10" fmla="+- 0 2553 82"/>
              <a:gd name="T11" fmla="*/ 2553 h 2918"/>
              <a:gd name="T12" fmla="+- 0 13452 13438"/>
              <a:gd name="T13" fmla="*/ T12 w 5741"/>
              <a:gd name="T14" fmla="+- 0 2630 82"/>
              <a:gd name="T15" fmla="*/ 2630 h 2918"/>
              <a:gd name="T16" fmla="+- 0 13476 13438"/>
              <a:gd name="T17" fmla="*/ T16 w 5741"/>
              <a:gd name="T18" fmla="+- 0 2703 82"/>
              <a:gd name="T19" fmla="*/ 2703 h 2918"/>
              <a:gd name="T20" fmla="+- 0 13510 13438"/>
              <a:gd name="T21" fmla="*/ T20 w 5741"/>
              <a:gd name="T22" fmla="+- 0 2770 82"/>
              <a:gd name="T23" fmla="*/ 2770 h 2918"/>
              <a:gd name="T24" fmla="+- 0 13555 13438"/>
              <a:gd name="T25" fmla="*/ T24 w 5741"/>
              <a:gd name="T26" fmla="+- 0 2830 82"/>
              <a:gd name="T27" fmla="*/ 2830 h 2918"/>
              <a:gd name="T28" fmla="+- 0 13607 13438"/>
              <a:gd name="T29" fmla="*/ T28 w 5741"/>
              <a:gd name="T30" fmla="+- 0 2883 82"/>
              <a:gd name="T31" fmla="*/ 2883 h 2918"/>
              <a:gd name="T32" fmla="+- 0 13668 13438"/>
              <a:gd name="T33" fmla="*/ T32 w 5741"/>
              <a:gd name="T34" fmla="+- 0 2927 82"/>
              <a:gd name="T35" fmla="*/ 2927 h 2918"/>
              <a:gd name="T36" fmla="+- 0 13735 13438"/>
              <a:gd name="T37" fmla="*/ T36 w 5741"/>
              <a:gd name="T38" fmla="+- 0 2962 82"/>
              <a:gd name="T39" fmla="*/ 2962 h 2918"/>
              <a:gd name="T40" fmla="+- 0 13807 13438"/>
              <a:gd name="T41" fmla="*/ T40 w 5741"/>
              <a:gd name="T42" fmla="+- 0 2986 82"/>
              <a:gd name="T43" fmla="*/ 2986 h 2918"/>
              <a:gd name="T44" fmla="+- 0 13884 13438"/>
              <a:gd name="T45" fmla="*/ T44 w 5741"/>
              <a:gd name="T46" fmla="+- 0 2998 82"/>
              <a:gd name="T47" fmla="*/ 2998 h 2918"/>
              <a:gd name="T48" fmla="+- 0 13924 13438"/>
              <a:gd name="T49" fmla="*/ T48 w 5741"/>
              <a:gd name="T50" fmla="+- 0 3000 82"/>
              <a:gd name="T51" fmla="*/ 3000 h 2918"/>
              <a:gd name="T52" fmla="+- 0 18692 13438"/>
              <a:gd name="T53" fmla="*/ T52 w 5741"/>
              <a:gd name="T54" fmla="+- 0 3000 82"/>
              <a:gd name="T55" fmla="*/ 3000 h 2918"/>
              <a:gd name="T56" fmla="+- 0 18771 13438"/>
              <a:gd name="T57" fmla="*/ T56 w 5741"/>
              <a:gd name="T58" fmla="+- 0 2994 82"/>
              <a:gd name="T59" fmla="*/ 2994 h 2918"/>
              <a:gd name="T60" fmla="+- 0 18846 13438"/>
              <a:gd name="T61" fmla="*/ T60 w 5741"/>
              <a:gd name="T62" fmla="+- 0 2975 82"/>
              <a:gd name="T63" fmla="*/ 2975 h 2918"/>
              <a:gd name="T64" fmla="+- 0 18916 13438"/>
              <a:gd name="T65" fmla="*/ T64 w 5741"/>
              <a:gd name="T66" fmla="+- 0 2946 82"/>
              <a:gd name="T67" fmla="*/ 2946 h 2918"/>
              <a:gd name="T68" fmla="+- 0 18979 13438"/>
              <a:gd name="T69" fmla="*/ T68 w 5741"/>
              <a:gd name="T70" fmla="+- 0 2906 82"/>
              <a:gd name="T71" fmla="*/ 2906 h 2918"/>
              <a:gd name="T72" fmla="+- 0 19036 13438"/>
              <a:gd name="T73" fmla="*/ T72 w 5741"/>
              <a:gd name="T74" fmla="+- 0 2858 82"/>
              <a:gd name="T75" fmla="*/ 2858 h 2918"/>
              <a:gd name="T76" fmla="+- 0 19085 13438"/>
              <a:gd name="T77" fmla="*/ T76 w 5741"/>
              <a:gd name="T78" fmla="+- 0 2801 82"/>
              <a:gd name="T79" fmla="*/ 2801 h 2918"/>
              <a:gd name="T80" fmla="+- 0 19124 13438"/>
              <a:gd name="T81" fmla="*/ T80 w 5741"/>
              <a:gd name="T82" fmla="+- 0 2737 82"/>
              <a:gd name="T83" fmla="*/ 2737 h 2918"/>
              <a:gd name="T84" fmla="+- 0 19154 13438"/>
              <a:gd name="T85" fmla="*/ T84 w 5741"/>
              <a:gd name="T86" fmla="+- 0 2667 82"/>
              <a:gd name="T87" fmla="*/ 2667 h 2918"/>
              <a:gd name="T88" fmla="+- 0 19172 13438"/>
              <a:gd name="T89" fmla="*/ T88 w 5741"/>
              <a:gd name="T90" fmla="+- 0 2592 82"/>
              <a:gd name="T91" fmla="*/ 2592 h 2918"/>
              <a:gd name="T92" fmla="+- 0 19178 13438"/>
              <a:gd name="T93" fmla="*/ T92 w 5741"/>
              <a:gd name="T94" fmla="+- 0 2514 82"/>
              <a:gd name="T95" fmla="*/ 2514 h 2918"/>
              <a:gd name="T96" fmla="+- 0 19178 13438"/>
              <a:gd name="T97" fmla="*/ T96 w 5741"/>
              <a:gd name="T98" fmla="+- 0 568 82"/>
              <a:gd name="T99" fmla="*/ 568 h 2918"/>
              <a:gd name="T100" fmla="+- 0 19172 13438"/>
              <a:gd name="T101" fmla="*/ T100 w 5741"/>
              <a:gd name="T102" fmla="+- 0 489 82"/>
              <a:gd name="T103" fmla="*/ 489 h 2918"/>
              <a:gd name="T104" fmla="+- 0 19154 13438"/>
              <a:gd name="T105" fmla="*/ T104 w 5741"/>
              <a:gd name="T106" fmla="+- 0 414 82"/>
              <a:gd name="T107" fmla="*/ 414 h 2918"/>
              <a:gd name="T108" fmla="+- 0 19124 13438"/>
              <a:gd name="T109" fmla="*/ T108 w 5741"/>
              <a:gd name="T110" fmla="+- 0 344 82"/>
              <a:gd name="T111" fmla="*/ 344 h 2918"/>
              <a:gd name="T112" fmla="+- 0 19085 13438"/>
              <a:gd name="T113" fmla="*/ T112 w 5741"/>
              <a:gd name="T114" fmla="+- 0 281 82"/>
              <a:gd name="T115" fmla="*/ 281 h 2918"/>
              <a:gd name="T116" fmla="+- 0 19036 13438"/>
              <a:gd name="T117" fmla="*/ T116 w 5741"/>
              <a:gd name="T118" fmla="+- 0 224 82"/>
              <a:gd name="T119" fmla="*/ 224 h 2918"/>
              <a:gd name="T120" fmla="+- 0 18979 13438"/>
              <a:gd name="T121" fmla="*/ T120 w 5741"/>
              <a:gd name="T122" fmla="+- 0 175 82"/>
              <a:gd name="T123" fmla="*/ 175 h 2918"/>
              <a:gd name="T124" fmla="+- 0 18916 13438"/>
              <a:gd name="T125" fmla="*/ T124 w 5741"/>
              <a:gd name="T126" fmla="+- 0 136 82"/>
              <a:gd name="T127" fmla="*/ 136 h 2918"/>
              <a:gd name="T128" fmla="+- 0 18846 13438"/>
              <a:gd name="T129" fmla="*/ T128 w 5741"/>
              <a:gd name="T130" fmla="+- 0 106 82"/>
              <a:gd name="T131" fmla="*/ 106 h 2918"/>
              <a:gd name="T132" fmla="+- 0 18771 13438"/>
              <a:gd name="T133" fmla="*/ T132 w 5741"/>
              <a:gd name="T134" fmla="+- 0 88 82"/>
              <a:gd name="T135" fmla="*/ 88 h 2918"/>
              <a:gd name="T136" fmla="+- 0 18692 13438"/>
              <a:gd name="T137" fmla="*/ T136 w 5741"/>
              <a:gd name="T138" fmla="+- 0 82 82"/>
              <a:gd name="T139" fmla="*/ 82 h 2918"/>
              <a:gd name="T140" fmla="+- 0 13924 13438"/>
              <a:gd name="T141" fmla="*/ T140 w 5741"/>
              <a:gd name="T142" fmla="+- 0 82 82"/>
              <a:gd name="T143" fmla="*/ 82 h 2918"/>
              <a:gd name="T144" fmla="+- 0 13845 13438"/>
              <a:gd name="T145" fmla="*/ T144 w 5741"/>
              <a:gd name="T146" fmla="+- 0 88 82"/>
              <a:gd name="T147" fmla="*/ 88 h 2918"/>
              <a:gd name="T148" fmla="+- 0 13770 13438"/>
              <a:gd name="T149" fmla="*/ T148 w 5741"/>
              <a:gd name="T150" fmla="+- 0 106 82"/>
              <a:gd name="T151" fmla="*/ 106 h 2918"/>
              <a:gd name="T152" fmla="+- 0 13700 13438"/>
              <a:gd name="T153" fmla="*/ T152 w 5741"/>
              <a:gd name="T154" fmla="+- 0 136 82"/>
              <a:gd name="T155" fmla="*/ 136 h 2918"/>
              <a:gd name="T156" fmla="+- 0 13637 13438"/>
              <a:gd name="T157" fmla="*/ T156 w 5741"/>
              <a:gd name="T158" fmla="+- 0 175 82"/>
              <a:gd name="T159" fmla="*/ 175 h 2918"/>
              <a:gd name="T160" fmla="+- 0 13580 13438"/>
              <a:gd name="T161" fmla="*/ T160 w 5741"/>
              <a:gd name="T162" fmla="+- 0 224 82"/>
              <a:gd name="T163" fmla="*/ 224 h 2918"/>
              <a:gd name="T164" fmla="+- 0 13531 13438"/>
              <a:gd name="T165" fmla="*/ T164 w 5741"/>
              <a:gd name="T166" fmla="+- 0 281 82"/>
              <a:gd name="T167" fmla="*/ 281 h 2918"/>
              <a:gd name="T168" fmla="+- 0 13492 13438"/>
              <a:gd name="T169" fmla="*/ T168 w 5741"/>
              <a:gd name="T170" fmla="+- 0 344 82"/>
              <a:gd name="T171" fmla="*/ 344 h 2918"/>
              <a:gd name="T172" fmla="+- 0 13462 13438"/>
              <a:gd name="T173" fmla="*/ T172 w 5741"/>
              <a:gd name="T174" fmla="+- 0 414 82"/>
              <a:gd name="T175" fmla="*/ 414 h 2918"/>
              <a:gd name="T176" fmla="+- 0 13444 13438"/>
              <a:gd name="T177" fmla="*/ T176 w 5741"/>
              <a:gd name="T178" fmla="+- 0 489 82"/>
              <a:gd name="T179" fmla="*/ 489 h 2918"/>
              <a:gd name="T180" fmla="+- 0 13438 13438"/>
              <a:gd name="T181" fmla="*/ T180 w 5741"/>
              <a:gd name="T182" fmla="+- 0 568 82"/>
              <a:gd name="T183" fmla="*/ 568 h 291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5741" h="2918">
                <a:moveTo>
                  <a:pt x="0" y="486"/>
                </a:moveTo>
                <a:lnTo>
                  <a:pt x="0" y="2432"/>
                </a:lnTo>
                <a:lnTo>
                  <a:pt x="1" y="2471"/>
                </a:lnTo>
                <a:lnTo>
                  <a:pt x="14" y="2548"/>
                </a:lnTo>
                <a:lnTo>
                  <a:pt x="38" y="2621"/>
                </a:lnTo>
                <a:lnTo>
                  <a:pt x="72" y="2688"/>
                </a:lnTo>
                <a:lnTo>
                  <a:pt x="117" y="2748"/>
                </a:lnTo>
                <a:lnTo>
                  <a:pt x="169" y="2801"/>
                </a:lnTo>
                <a:lnTo>
                  <a:pt x="230" y="2845"/>
                </a:lnTo>
                <a:lnTo>
                  <a:pt x="297" y="2880"/>
                </a:lnTo>
                <a:lnTo>
                  <a:pt x="369" y="2904"/>
                </a:lnTo>
                <a:lnTo>
                  <a:pt x="446" y="2916"/>
                </a:lnTo>
                <a:lnTo>
                  <a:pt x="486" y="2918"/>
                </a:lnTo>
                <a:lnTo>
                  <a:pt x="5254" y="2918"/>
                </a:lnTo>
                <a:lnTo>
                  <a:pt x="5333" y="2912"/>
                </a:lnTo>
                <a:lnTo>
                  <a:pt x="5408" y="2893"/>
                </a:lnTo>
                <a:lnTo>
                  <a:pt x="5478" y="2864"/>
                </a:lnTo>
                <a:lnTo>
                  <a:pt x="5541" y="2824"/>
                </a:lnTo>
                <a:lnTo>
                  <a:pt x="5598" y="2776"/>
                </a:lnTo>
                <a:lnTo>
                  <a:pt x="5647" y="2719"/>
                </a:lnTo>
                <a:lnTo>
                  <a:pt x="5686" y="2655"/>
                </a:lnTo>
                <a:lnTo>
                  <a:pt x="5716" y="2585"/>
                </a:lnTo>
                <a:lnTo>
                  <a:pt x="5734" y="2510"/>
                </a:lnTo>
                <a:lnTo>
                  <a:pt x="5740" y="2432"/>
                </a:lnTo>
                <a:lnTo>
                  <a:pt x="5740" y="486"/>
                </a:lnTo>
                <a:lnTo>
                  <a:pt x="5734" y="407"/>
                </a:lnTo>
                <a:lnTo>
                  <a:pt x="5716" y="332"/>
                </a:lnTo>
                <a:lnTo>
                  <a:pt x="5686" y="262"/>
                </a:lnTo>
                <a:lnTo>
                  <a:pt x="5647" y="199"/>
                </a:lnTo>
                <a:lnTo>
                  <a:pt x="5598" y="142"/>
                </a:lnTo>
                <a:lnTo>
                  <a:pt x="5541" y="93"/>
                </a:lnTo>
                <a:lnTo>
                  <a:pt x="5478" y="54"/>
                </a:lnTo>
                <a:lnTo>
                  <a:pt x="5408" y="24"/>
                </a:lnTo>
                <a:lnTo>
                  <a:pt x="5333" y="6"/>
                </a:lnTo>
                <a:lnTo>
                  <a:pt x="5254" y="0"/>
                </a:lnTo>
                <a:lnTo>
                  <a:pt x="486" y="0"/>
                </a:lnTo>
                <a:lnTo>
                  <a:pt x="407" y="6"/>
                </a:lnTo>
                <a:lnTo>
                  <a:pt x="332" y="24"/>
                </a:lnTo>
                <a:lnTo>
                  <a:pt x="262" y="54"/>
                </a:lnTo>
                <a:lnTo>
                  <a:pt x="199" y="93"/>
                </a:lnTo>
                <a:lnTo>
                  <a:pt x="142" y="142"/>
                </a:lnTo>
                <a:lnTo>
                  <a:pt x="93" y="199"/>
                </a:lnTo>
                <a:lnTo>
                  <a:pt x="54" y="262"/>
                </a:lnTo>
                <a:lnTo>
                  <a:pt x="24" y="332"/>
                </a:lnTo>
                <a:lnTo>
                  <a:pt x="6" y="407"/>
                </a:lnTo>
                <a:lnTo>
                  <a:pt x="0" y="486"/>
                </a:lnTo>
                <a:close/>
              </a:path>
            </a:pathLst>
          </a:custGeom>
          <a:solidFill>
            <a:srgbClr val="F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2" name="Rectangle 6"/>
          <p:cNvSpPr>
            <a:spLocks noChangeArrowheads="1"/>
          </p:cNvSpPr>
          <p:nvPr/>
        </p:nvSpPr>
        <p:spPr bwMode="auto">
          <a:xfrm>
            <a:off x="8685213" y="2119699"/>
            <a:ext cx="350519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368300" algn="l"/>
              </a:tabLst>
              <a:defRPr>
                <a:solidFill>
                  <a:schemeClr val="tx1"/>
                </a:solidFill>
                <a:latin typeface="Arial" pitchFamily="34" charset="0"/>
                <a:cs typeface="Arial" pitchFamily="34" charset="0"/>
              </a:defRPr>
            </a:lvl1pPr>
            <a:lvl2pPr fontAlgn="base">
              <a:spcBef>
                <a:spcPct val="0"/>
              </a:spcBef>
              <a:spcAft>
                <a:spcPct val="0"/>
              </a:spcAft>
              <a:tabLst>
                <a:tab pos="368300" algn="l"/>
              </a:tabLst>
              <a:defRPr>
                <a:solidFill>
                  <a:schemeClr val="tx1"/>
                </a:solidFill>
                <a:latin typeface="Arial" pitchFamily="34" charset="0"/>
                <a:cs typeface="Arial" pitchFamily="34" charset="0"/>
              </a:defRPr>
            </a:lvl2pPr>
            <a:lvl3pPr fontAlgn="base">
              <a:spcBef>
                <a:spcPct val="0"/>
              </a:spcBef>
              <a:spcAft>
                <a:spcPct val="0"/>
              </a:spcAft>
              <a:tabLst>
                <a:tab pos="368300" algn="l"/>
              </a:tabLst>
              <a:defRPr>
                <a:solidFill>
                  <a:schemeClr val="tx1"/>
                </a:solidFill>
                <a:latin typeface="Arial" pitchFamily="34" charset="0"/>
                <a:cs typeface="Arial" pitchFamily="34" charset="0"/>
              </a:defRPr>
            </a:lvl3pPr>
            <a:lvl4pPr fontAlgn="base">
              <a:spcBef>
                <a:spcPct val="0"/>
              </a:spcBef>
              <a:spcAft>
                <a:spcPct val="0"/>
              </a:spcAft>
              <a:tabLst>
                <a:tab pos="368300" algn="l"/>
              </a:tabLst>
              <a:defRPr>
                <a:solidFill>
                  <a:schemeClr val="tx1"/>
                </a:solidFill>
                <a:latin typeface="Arial" pitchFamily="34" charset="0"/>
                <a:cs typeface="Arial" pitchFamily="34" charset="0"/>
              </a:defRPr>
            </a:lvl4pPr>
            <a:lvl5pPr fontAlgn="base">
              <a:spcBef>
                <a:spcPct val="0"/>
              </a:spcBef>
              <a:spcAft>
                <a:spcPct val="0"/>
              </a:spcAft>
              <a:tabLst>
                <a:tab pos="368300" algn="l"/>
              </a:tabLst>
              <a:defRPr>
                <a:solidFill>
                  <a:schemeClr val="tx1"/>
                </a:solidFill>
                <a:latin typeface="Arial" pitchFamily="34" charset="0"/>
                <a:cs typeface="Arial" pitchFamily="34" charset="0"/>
              </a:defRPr>
            </a:lvl5pPr>
            <a:lvl6pPr fontAlgn="base">
              <a:spcBef>
                <a:spcPct val="0"/>
              </a:spcBef>
              <a:spcAft>
                <a:spcPct val="0"/>
              </a:spcAft>
              <a:tabLst>
                <a:tab pos="368300" algn="l"/>
              </a:tabLst>
              <a:defRPr>
                <a:solidFill>
                  <a:schemeClr val="tx1"/>
                </a:solidFill>
                <a:latin typeface="Arial" pitchFamily="34" charset="0"/>
                <a:cs typeface="Arial" pitchFamily="34" charset="0"/>
              </a:defRPr>
            </a:lvl6pPr>
            <a:lvl7pPr fontAlgn="base">
              <a:spcBef>
                <a:spcPct val="0"/>
              </a:spcBef>
              <a:spcAft>
                <a:spcPct val="0"/>
              </a:spcAft>
              <a:tabLst>
                <a:tab pos="368300" algn="l"/>
              </a:tabLst>
              <a:defRPr>
                <a:solidFill>
                  <a:schemeClr val="tx1"/>
                </a:solidFill>
                <a:latin typeface="Arial" pitchFamily="34" charset="0"/>
                <a:cs typeface="Arial" pitchFamily="34" charset="0"/>
              </a:defRPr>
            </a:lvl7pPr>
            <a:lvl8pPr fontAlgn="base">
              <a:spcBef>
                <a:spcPct val="0"/>
              </a:spcBef>
              <a:spcAft>
                <a:spcPct val="0"/>
              </a:spcAft>
              <a:tabLst>
                <a:tab pos="368300" algn="l"/>
              </a:tabLst>
              <a:defRPr>
                <a:solidFill>
                  <a:schemeClr val="tx1"/>
                </a:solidFill>
                <a:latin typeface="Arial" pitchFamily="34" charset="0"/>
                <a:cs typeface="Arial" pitchFamily="34" charset="0"/>
              </a:defRPr>
            </a:lvl8pPr>
            <a:lvl9pPr fontAlgn="base">
              <a:spcBef>
                <a:spcPct val="0"/>
              </a:spcBef>
              <a:spcAft>
                <a:spcPct val="0"/>
              </a:spcAft>
              <a:tabLst>
                <a:tab pos="368300" algn="l"/>
              </a:tabLs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tab pos="368300" algn="l"/>
              </a:tabLst>
            </a:pPr>
            <a:r>
              <a:rPr kumimoji="0" lang="en-US" altLang="en-US" b="1" i="0" u="none" strike="noStrike" cap="none" normalizeH="0" baseline="0" dirty="0" smtClean="0">
                <a:ln>
                  <a:noFill/>
                </a:ln>
                <a:solidFill>
                  <a:srgbClr val="FFFFFF"/>
                </a:solidFill>
                <a:effectLst/>
                <a:latin typeface="+mn-lt"/>
                <a:ea typeface="Arial" pitchFamily="34" charset="0"/>
                <a:cs typeface="Arial" pitchFamily="34" charset="0"/>
              </a:rPr>
              <a:t>•	Create instances of Oracle Container CS quickly. Use this as the hardware </a:t>
            </a:r>
            <a:r>
              <a:rPr kumimoji="0" lang="en-US" altLang="en-US" b="1" i="0" u="none" strike="noStrike" cap="none" normalizeH="0" dirty="0" smtClean="0">
                <a:ln>
                  <a:noFill/>
                </a:ln>
                <a:solidFill>
                  <a:srgbClr val="FFFFFF"/>
                </a:solidFill>
                <a:effectLst/>
                <a:latin typeface="+mn-lt"/>
                <a:ea typeface="Arial" pitchFamily="34" charset="0"/>
                <a:cs typeface="Arial" pitchFamily="34" charset="0"/>
              </a:rPr>
              <a:t> environment</a:t>
            </a:r>
            <a:r>
              <a:rPr kumimoji="0" lang="en-US" altLang="en-US" b="1" i="0" u="none" strike="noStrike" cap="none" normalizeH="0" baseline="0" dirty="0" smtClean="0">
                <a:ln>
                  <a:noFill/>
                </a:ln>
                <a:solidFill>
                  <a:srgbClr val="FFFFFF"/>
                </a:solidFill>
                <a:effectLst/>
                <a:latin typeface="+mn-lt"/>
                <a:ea typeface="Arial" pitchFamily="34" charset="0"/>
                <a:cs typeface="Arial" pitchFamily="34" charset="0"/>
              </a:rPr>
              <a:t> and use container paid for</a:t>
            </a:r>
            <a:r>
              <a:rPr kumimoji="0" lang="en-US" altLang="en-US" b="1" i="0" u="none" strike="noStrike" cap="none" normalizeH="0" dirty="0" smtClean="0">
                <a:ln>
                  <a:noFill/>
                </a:ln>
                <a:solidFill>
                  <a:srgbClr val="FFFFFF"/>
                </a:solidFill>
                <a:effectLst/>
                <a:latin typeface="+mn-lt"/>
                <a:ea typeface="Arial" pitchFamily="34" charset="0"/>
                <a:cs typeface="Arial" pitchFamily="34" charset="0"/>
              </a:rPr>
              <a:t> subscription</a:t>
            </a:r>
            <a:endParaRPr kumimoji="0" lang="en-US" altLang="en-US" b="1" i="0" u="none" strike="noStrike" cap="none" normalizeH="0" baseline="0" dirty="0" smtClean="0">
              <a:ln>
                <a:noFill/>
              </a:ln>
              <a:solidFill>
                <a:schemeClr val="tx1"/>
              </a:solidFill>
              <a:effectLst/>
              <a:latin typeface="+mn-lt"/>
              <a:cs typeface="Arial" pitchFamily="34" charset="0"/>
            </a:endParaRPr>
          </a:p>
        </p:txBody>
      </p:sp>
    </p:spTree>
    <p:extLst>
      <p:ext uri="{BB962C8B-B14F-4D97-AF65-F5344CB8AC3E}">
        <p14:creationId xmlns:p14="http://schemas.microsoft.com/office/powerpoint/2010/main" val="105933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AU" dirty="0" smtClean="0"/>
              <a:t>Oracle Confidential – Internal/Restricted/Highly Restricted</a:t>
            </a:r>
            <a:endParaRPr lang="en-AU" dirty="0"/>
          </a:p>
        </p:txBody>
      </p:sp>
      <p:sp>
        <p:nvSpPr>
          <p:cNvPr id="5" name="Slide Number Placeholder 4"/>
          <p:cNvSpPr>
            <a:spLocks noGrp="1"/>
          </p:cNvSpPr>
          <p:nvPr>
            <p:ph type="sldNum" sz="quarter" idx="12"/>
          </p:nvPr>
        </p:nvSpPr>
        <p:spPr/>
        <p:txBody>
          <a:bodyPr/>
          <a:lstStyle/>
          <a:p>
            <a:fld id="{C51EAA63-D034-42AE-91FA-B13B9518C7BE}" type="slidenum">
              <a:rPr lang="en-AU" smtClean="0"/>
              <a:pPr/>
              <a:t>19</a:t>
            </a:fld>
            <a:endParaRPr lang="en-AU" dirty="0"/>
          </a:p>
        </p:txBody>
      </p:sp>
      <p:grpSp>
        <p:nvGrpSpPr>
          <p:cNvPr id="6" name="Group 2"/>
          <p:cNvGrpSpPr>
            <a:grpSpLocks/>
          </p:cNvGrpSpPr>
          <p:nvPr/>
        </p:nvGrpSpPr>
        <p:grpSpPr bwMode="auto">
          <a:xfrm>
            <a:off x="0" y="0"/>
            <a:ext cx="12188825" cy="6858000"/>
            <a:chOff x="0" y="0"/>
            <a:chExt cx="19195" cy="10800"/>
          </a:xfrm>
        </p:grpSpPr>
        <p:sp>
          <p:nvSpPr>
            <p:cNvPr id="7" name="Freeform 3"/>
            <p:cNvSpPr>
              <a:spLocks/>
            </p:cNvSpPr>
            <p:nvPr/>
          </p:nvSpPr>
          <p:spPr bwMode="auto">
            <a:xfrm>
              <a:off x="0" y="302"/>
              <a:ext cx="305" cy="9778"/>
            </a:xfrm>
            <a:custGeom>
              <a:avLst/>
              <a:gdLst>
                <a:gd name="T0" fmla="*/ 0 w 305"/>
                <a:gd name="T1" fmla="+- 0 10080 302"/>
                <a:gd name="T2" fmla="*/ 10080 h 9778"/>
                <a:gd name="T3" fmla="*/ 305 w 305"/>
                <a:gd name="T4" fmla="+- 0 10080 302"/>
                <a:gd name="T5" fmla="*/ 10080 h 9778"/>
                <a:gd name="T6" fmla="*/ 305 w 305"/>
                <a:gd name="T7" fmla="+- 0 302 302"/>
                <a:gd name="T8" fmla="*/ 302 h 9778"/>
                <a:gd name="T9" fmla="*/ 0 w 305"/>
                <a:gd name="T10" fmla="+- 0 302 302"/>
                <a:gd name="T11" fmla="*/ 302 h 9778"/>
                <a:gd name="T12" fmla="*/ 0 w 305"/>
                <a:gd name="T13" fmla="+- 0 10080 302"/>
                <a:gd name="T14" fmla="*/ 10080 h 9778"/>
              </a:gdLst>
              <a:ahLst/>
              <a:cxnLst>
                <a:cxn ang="0">
                  <a:pos x="T0" y="T2"/>
                </a:cxn>
                <a:cxn ang="0">
                  <a:pos x="T3" y="T5"/>
                </a:cxn>
                <a:cxn ang="0">
                  <a:pos x="T6" y="T8"/>
                </a:cxn>
                <a:cxn ang="0">
                  <a:pos x="T9" y="T11"/>
                </a:cxn>
                <a:cxn ang="0">
                  <a:pos x="T12" y="T14"/>
                </a:cxn>
              </a:cxnLst>
              <a:rect l="0" t="0" r="r" b="b"/>
              <a:pathLst>
                <a:path w="305" h="9778">
                  <a:moveTo>
                    <a:pt x="0" y="9778"/>
                  </a:moveTo>
                  <a:lnTo>
                    <a:pt x="305" y="9778"/>
                  </a:lnTo>
                  <a:lnTo>
                    <a:pt x="305" y="0"/>
                  </a:lnTo>
                  <a:lnTo>
                    <a:pt x="0" y="0"/>
                  </a:lnTo>
                  <a:lnTo>
                    <a:pt x="0" y="9778"/>
                  </a:lnTo>
                  <a:close/>
                </a:path>
              </a:pathLst>
            </a:custGeom>
            <a:solidFill>
              <a:srgbClr val="D7E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8" name="Freeform 4"/>
            <p:cNvSpPr>
              <a:spLocks/>
            </p:cNvSpPr>
            <p:nvPr/>
          </p:nvSpPr>
          <p:spPr bwMode="auto">
            <a:xfrm>
              <a:off x="18890" y="302"/>
              <a:ext cx="305" cy="9778"/>
            </a:xfrm>
            <a:custGeom>
              <a:avLst/>
              <a:gdLst>
                <a:gd name="T0" fmla="+- 0 18890 18890"/>
                <a:gd name="T1" fmla="*/ T0 w 305"/>
                <a:gd name="T2" fmla="+- 0 10080 302"/>
                <a:gd name="T3" fmla="*/ 10080 h 9778"/>
                <a:gd name="T4" fmla="+- 0 19195 18890"/>
                <a:gd name="T5" fmla="*/ T4 w 305"/>
                <a:gd name="T6" fmla="+- 0 10080 302"/>
                <a:gd name="T7" fmla="*/ 10080 h 9778"/>
                <a:gd name="T8" fmla="+- 0 19195 18890"/>
                <a:gd name="T9" fmla="*/ T8 w 305"/>
                <a:gd name="T10" fmla="+- 0 302 302"/>
                <a:gd name="T11" fmla="*/ 302 h 9778"/>
                <a:gd name="T12" fmla="+- 0 18890 18890"/>
                <a:gd name="T13" fmla="*/ T12 w 305"/>
                <a:gd name="T14" fmla="+- 0 302 302"/>
                <a:gd name="T15" fmla="*/ 302 h 9778"/>
                <a:gd name="T16" fmla="+- 0 18890 18890"/>
                <a:gd name="T17" fmla="*/ T16 w 305"/>
                <a:gd name="T18" fmla="+- 0 10080 302"/>
                <a:gd name="T19" fmla="*/ 10080 h 9778"/>
              </a:gdLst>
              <a:ahLst/>
              <a:cxnLst>
                <a:cxn ang="0">
                  <a:pos x="T1" y="T3"/>
                </a:cxn>
                <a:cxn ang="0">
                  <a:pos x="T5" y="T7"/>
                </a:cxn>
                <a:cxn ang="0">
                  <a:pos x="T9" y="T11"/>
                </a:cxn>
                <a:cxn ang="0">
                  <a:pos x="T13" y="T15"/>
                </a:cxn>
                <a:cxn ang="0">
                  <a:pos x="T17" y="T19"/>
                </a:cxn>
              </a:cxnLst>
              <a:rect l="0" t="0" r="r" b="b"/>
              <a:pathLst>
                <a:path w="305" h="9778">
                  <a:moveTo>
                    <a:pt x="0" y="9778"/>
                  </a:moveTo>
                  <a:lnTo>
                    <a:pt x="305" y="9778"/>
                  </a:lnTo>
                  <a:lnTo>
                    <a:pt x="305" y="0"/>
                  </a:lnTo>
                  <a:lnTo>
                    <a:pt x="0" y="0"/>
                  </a:lnTo>
                  <a:lnTo>
                    <a:pt x="0" y="9778"/>
                  </a:lnTo>
                  <a:close/>
                </a:path>
              </a:pathLst>
            </a:custGeom>
            <a:solidFill>
              <a:srgbClr val="D7E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9" name="Freeform 5"/>
            <p:cNvSpPr>
              <a:spLocks/>
            </p:cNvSpPr>
            <p:nvPr/>
          </p:nvSpPr>
          <p:spPr bwMode="auto">
            <a:xfrm>
              <a:off x="0" y="10080"/>
              <a:ext cx="19195" cy="720"/>
            </a:xfrm>
            <a:custGeom>
              <a:avLst/>
              <a:gdLst>
                <a:gd name="T0" fmla="*/ 19195 w 19195"/>
                <a:gd name="T1" fmla="+- 0 10080 10080"/>
                <a:gd name="T2" fmla="*/ 10080 h 720"/>
                <a:gd name="T3" fmla="*/ 0 w 19195"/>
                <a:gd name="T4" fmla="+- 0 10080 10080"/>
                <a:gd name="T5" fmla="*/ 10080 h 720"/>
                <a:gd name="T6" fmla="*/ 0 w 19195"/>
                <a:gd name="T7" fmla="+- 0 10800 10080"/>
                <a:gd name="T8" fmla="*/ 10800 h 720"/>
                <a:gd name="T9" fmla="*/ 19195 w 19195"/>
                <a:gd name="T10" fmla="+- 0 10800 10080"/>
                <a:gd name="T11" fmla="*/ 10800 h 720"/>
                <a:gd name="T12" fmla="*/ 19195 w 19195"/>
                <a:gd name="T13" fmla="+- 0 10080 10080"/>
                <a:gd name="T14" fmla="*/ 10080 h 720"/>
              </a:gdLst>
              <a:ahLst/>
              <a:cxnLst>
                <a:cxn ang="0">
                  <a:pos x="T0" y="T2"/>
                </a:cxn>
                <a:cxn ang="0">
                  <a:pos x="T3" y="T5"/>
                </a:cxn>
                <a:cxn ang="0">
                  <a:pos x="T6" y="T8"/>
                </a:cxn>
                <a:cxn ang="0">
                  <a:pos x="T9" y="T11"/>
                </a:cxn>
                <a:cxn ang="0">
                  <a:pos x="T12" y="T14"/>
                </a:cxn>
              </a:cxnLst>
              <a:rect l="0" t="0" r="r" b="b"/>
              <a:pathLst>
                <a:path w="19195" h="720">
                  <a:moveTo>
                    <a:pt x="19195" y="0"/>
                  </a:moveTo>
                  <a:lnTo>
                    <a:pt x="0" y="0"/>
                  </a:lnTo>
                  <a:lnTo>
                    <a:pt x="0" y="720"/>
                  </a:lnTo>
                  <a:lnTo>
                    <a:pt x="19195" y="720"/>
                  </a:lnTo>
                  <a:lnTo>
                    <a:pt x="19195" y="0"/>
                  </a:lnTo>
                  <a:close/>
                </a:path>
              </a:pathLst>
            </a:custGeom>
            <a:solidFill>
              <a:srgbClr val="D7E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0" name="Freeform 6"/>
            <p:cNvSpPr>
              <a:spLocks/>
            </p:cNvSpPr>
            <p:nvPr/>
          </p:nvSpPr>
          <p:spPr bwMode="auto">
            <a:xfrm>
              <a:off x="0" y="0"/>
              <a:ext cx="19195" cy="302"/>
            </a:xfrm>
            <a:custGeom>
              <a:avLst/>
              <a:gdLst>
                <a:gd name="T0" fmla="*/ 0 w 19195"/>
                <a:gd name="T1" fmla="*/ 302 h 302"/>
                <a:gd name="T2" fmla="*/ 19195 w 19195"/>
                <a:gd name="T3" fmla="*/ 302 h 302"/>
                <a:gd name="T4" fmla="*/ 19195 w 19195"/>
                <a:gd name="T5" fmla="*/ 0 h 302"/>
                <a:gd name="T6" fmla="*/ 0 w 19195"/>
                <a:gd name="T7" fmla="*/ 0 h 302"/>
                <a:gd name="T8" fmla="*/ 0 w 19195"/>
                <a:gd name="T9" fmla="*/ 302 h 302"/>
              </a:gdLst>
              <a:ahLst/>
              <a:cxnLst>
                <a:cxn ang="0">
                  <a:pos x="T0" y="T1"/>
                </a:cxn>
                <a:cxn ang="0">
                  <a:pos x="T2" y="T3"/>
                </a:cxn>
                <a:cxn ang="0">
                  <a:pos x="T4" y="T5"/>
                </a:cxn>
                <a:cxn ang="0">
                  <a:pos x="T6" y="T7"/>
                </a:cxn>
                <a:cxn ang="0">
                  <a:pos x="T8" y="T9"/>
                </a:cxn>
              </a:cxnLst>
              <a:rect l="0" t="0" r="r" b="b"/>
              <a:pathLst>
                <a:path w="19195" h="302">
                  <a:moveTo>
                    <a:pt x="0" y="302"/>
                  </a:moveTo>
                  <a:lnTo>
                    <a:pt x="19195" y="302"/>
                  </a:lnTo>
                  <a:lnTo>
                    <a:pt x="19195" y="0"/>
                  </a:lnTo>
                  <a:lnTo>
                    <a:pt x="0" y="0"/>
                  </a:lnTo>
                  <a:lnTo>
                    <a:pt x="0" y="302"/>
                  </a:lnTo>
                  <a:close/>
                </a:path>
              </a:pathLst>
            </a:custGeom>
            <a:solidFill>
              <a:srgbClr val="D7E0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pic>
          <p:nvPicPr>
            <p:cNvPr id="512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 y="9864"/>
              <a:ext cx="2558" cy="93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 y="2165"/>
              <a:ext cx="15511" cy="7656"/>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5" y="2251"/>
              <a:ext cx="3286" cy="391"/>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a:spLocks/>
            </p:cNvSpPr>
            <p:nvPr/>
          </p:nvSpPr>
          <p:spPr bwMode="auto">
            <a:xfrm>
              <a:off x="6926" y="2755"/>
              <a:ext cx="4500" cy="1471"/>
            </a:xfrm>
            <a:custGeom>
              <a:avLst/>
              <a:gdLst>
                <a:gd name="T0" fmla="+- 0 11426 6926"/>
                <a:gd name="T1" fmla="*/ T0 w 4500"/>
                <a:gd name="T2" fmla="+- 0 3318 2755"/>
                <a:gd name="T3" fmla="*/ 3318 h 1471"/>
                <a:gd name="T4" fmla="+- 0 11426 6926"/>
                <a:gd name="T5" fmla="*/ T4 w 4500"/>
                <a:gd name="T6" fmla="+- 0 2916 2755"/>
                <a:gd name="T7" fmla="*/ 2916 h 1471"/>
                <a:gd name="T8" fmla="+- 0 11426 6926"/>
                <a:gd name="T9" fmla="*/ T8 w 4500"/>
                <a:gd name="T10" fmla="+- 0 2907 2755"/>
                <a:gd name="T11" fmla="*/ 2907 h 1471"/>
                <a:gd name="T12" fmla="+- 0 11409 6926"/>
                <a:gd name="T13" fmla="*/ T12 w 4500"/>
                <a:gd name="T14" fmla="+- 0 2843 2755"/>
                <a:gd name="T15" fmla="*/ 2843 h 1471"/>
                <a:gd name="T16" fmla="+- 0 11368 6926"/>
                <a:gd name="T17" fmla="*/ T16 w 4500"/>
                <a:gd name="T18" fmla="+- 0 2792 2755"/>
                <a:gd name="T19" fmla="*/ 2792 h 1471"/>
                <a:gd name="T20" fmla="+- 0 11311 6926"/>
                <a:gd name="T21" fmla="*/ T20 w 4500"/>
                <a:gd name="T22" fmla="+- 0 2762 2755"/>
                <a:gd name="T23" fmla="*/ 2762 h 1471"/>
                <a:gd name="T24" fmla="+- 0 11266 6926"/>
                <a:gd name="T25" fmla="*/ T24 w 4500"/>
                <a:gd name="T26" fmla="+- 0 2755 2755"/>
                <a:gd name="T27" fmla="*/ 2755 h 1471"/>
                <a:gd name="T28" fmla="+- 0 7087 6926"/>
                <a:gd name="T29" fmla="*/ T28 w 4500"/>
                <a:gd name="T30" fmla="+- 0 2755 2755"/>
                <a:gd name="T31" fmla="*/ 2755 h 1471"/>
                <a:gd name="T32" fmla="+- 0 7014 6926"/>
                <a:gd name="T33" fmla="*/ T32 w 4500"/>
                <a:gd name="T34" fmla="+- 0 2773 2755"/>
                <a:gd name="T35" fmla="*/ 2773 h 1471"/>
                <a:gd name="T36" fmla="+- 0 6963 6926"/>
                <a:gd name="T37" fmla="*/ T36 w 4500"/>
                <a:gd name="T38" fmla="+- 0 2813 2755"/>
                <a:gd name="T39" fmla="*/ 2813 h 1471"/>
                <a:gd name="T40" fmla="+- 0 6933 6926"/>
                <a:gd name="T41" fmla="*/ T40 w 4500"/>
                <a:gd name="T42" fmla="+- 0 2871 2755"/>
                <a:gd name="T43" fmla="*/ 2871 h 1471"/>
                <a:gd name="T44" fmla="+- 0 6926 6926"/>
                <a:gd name="T45" fmla="*/ T44 w 4500"/>
                <a:gd name="T46" fmla="+- 0 2916 2755"/>
                <a:gd name="T47" fmla="*/ 2916 h 1471"/>
                <a:gd name="T48" fmla="+- 0 6926 6926"/>
                <a:gd name="T49" fmla="*/ T48 w 4500"/>
                <a:gd name="T50" fmla="+- 0 3559 2755"/>
                <a:gd name="T51" fmla="*/ 3559 h 1471"/>
                <a:gd name="T52" fmla="+- 0 6944 6926"/>
                <a:gd name="T53" fmla="*/ T52 w 4500"/>
                <a:gd name="T54" fmla="+- 0 3632 2755"/>
                <a:gd name="T55" fmla="*/ 3632 h 1471"/>
                <a:gd name="T56" fmla="+- 0 6984 6926"/>
                <a:gd name="T57" fmla="*/ T56 w 4500"/>
                <a:gd name="T58" fmla="+- 0 3683 2755"/>
                <a:gd name="T59" fmla="*/ 3683 h 1471"/>
                <a:gd name="T60" fmla="+- 0 7042 6926"/>
                <a:gd name="T61" fmla="*/ T60 w 4500"/>
                <a:gd name="T62" fmla="+- 0 3714 2755"/>
                <a:gd name="T63" fmla="*/ 3714 h 1471"/>
                <a:gd name="T64" fmla="+- 0 7087 6926"/>
                <a:gd name="T65" fmla="*/ T64 w 4500"/>
                <a:gd name="T66" fmla="+- 0 3720 2755"/>
                <a:gd name="T67" fmla="*/ 3720 h 1471"/>
                <a:gd name="T68" fmla="+- 0 7676 6926"/>
                <a:gd name="T69" fmla="*/ T68 w 4500"/>
                <a:gd name="T70" fmla="+- 0 3720 2755"/>
                <a:gd name="T71" fmla="*/ 3720 h 1471"/>
                <a:gd name="T72" fmla="+- 0 7178 6926"/>
                <a:gd name="T73" fmla="*/ T72 w 4500"/>
                <a:gd name="T74" fmla="+- 0 4226 2755"/>
                <a:gd name="T75" fmla="*/ 4226 h 1471"/>
                <a:gd name="T76" fmla="+- 0 8801 6926"/>
                <a:gd name="T77" fmla="*/ T76 w 4500"/>
                <a:gd name="T78" fmla="+- 0 3720 2755"/>
                <a:gd name="T79" fmla="*/ 3720 h 1471"/>
                <a:gd name="T80" fmla="+- 0 11266 6926"/>
                <a:gd name="T81" fmla="*/ T80 w 4500"/>
                <a:gd name="T82" fmla="+- 0 3720 2755"/>
                <a:gd name="T83" fmla="*/ 3720 h 1471"/>
                <a:gd name="T84" fmla="+- 0 11274 6926"/>
                <a:gd name="T85" fmla="*/ T84 w 4500"/>
                <a:gd name="T86" fmla="+- 0 3720 2755"/>
                <a:gd name="T87" fmla="*/ 3720 h 1471"/>
                <a:gd name="T88" fmla="+- 0 11297 6926"/>
                <a:gd name="T89" fmla="*/ T88 w 4500"/>
                <a:gd name="T90" fmla="+- 0 3717 2755"/>
                <a:gd name="T91" fmla="*/ 3717 h 1471"/>
                <a:gd name="T92" fmla="+- 0 11318 6926"/>
                <a:gd name="T93" fmla="*/ T92 w 4500"/>
                <a:gd name="T94" fmla="+- 0 3711 2755"/>
                <a:gd name="T95" fmla="*/ 3711 h 1471"/>
                <a:gd name="T96" fmla="+- 0 11339 6926"/>
                <a:gd name="T97" fmla="*/ T96 w 4500"/>
                <a:gd name="T98" fmla="+- 0 3702 2755"/>
                <a:gd name="T99" fmla="*/ 3702 h 1471"/>
                <a:gd name="T100" fmla="+- 0 11357 6926"/>
                <a:gd name="T101" fmla="*/ T100 w 4500"/>
                <a:gd name="T102" fmla="+- 0 3691 2755"/>
                <a:gd name="T103" fmla="*/ 3691 h 1471"/>
                <a:gd name="T104" fmla="+- 0 11374 6926"/>
                <a:gd name="T105" fmla="*/ T104 w 4500"/>
                <a:gd name="T106" fmla="+- 0 3678 2755"/>
                <a:gd name="T107" fmla="*/ 3678 h 1471"/>
                <a:gd name="T108" fmla="+- 0 11389 6926"/>
                <a:gd name="T109" fmla="*/ T108 w 4500"/>
                <a:gd name="T110" fmla="+- 0 3662 2755"/>
                <a:gd name="T111" fmla="*/ 3662 h 1471"/>
                <a:gd name="T112" fmla="+- 0 11402 6926"/>
                <a:gd name="T113" fmla="*/ T112 w 4500"/>
                <a:gd name="T114" fmla="+- 0 3644 2755"/>
                <a:gd name="T115" fmla="*/ 3644 h 1471"/>
                <a:gd name="T116" fmla="+- 0 11412 6926"/>
                <a:gd name="T117" fmla="*/ T116 w 4500"/>
                <a:gd name="T118" fmla="+- 0 3625 2755"/>
                <a:gd name="T119" fmla="*/ 3625 h 1471"/>
                <a:gd name="T120" fmla="+- 0 11420 6926"/>
                <a:gd name="T121" fmla="*/ T120 w 4500"/>
                <a:gd name="T122" fmla="+- 0 3604 2755"/>
                <a:gd name="T123" fmla="*/ 3604 h 1471"/>
                <a:gd name="T124" fmla="+- 0 11425 6926"/>
                <a:gd name="T125" fmla="*/ T124 w 4500"/>
                <a:gd name="T126" fmla="+- 0 3582 2755"/>
                <a:gd name="T127" fmla="*/ 3582 h 1471"/>
                <a:gd name="T128" fmla="+- 0 11426 6926"/>
                <a:gd name="T129" fmla="*/ T128 w 4500"/>
                <a:gd name="T130" fmla="+- 0 3559 2755"/>
                <a:gd name="T131" fmla="*/ 3559 h 1471"/>
                <a:gd name="T132" fmla="+- 0 11426 6926"/>
                <a:gd name="T133" fmla="*/ T132 w 4500"/>
                <a:gd name="T134" fmla="+- 0 3318 2755"/>
                <a:gd name="T135" fmla="*/ 3318 h 147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Lst>
              <a:rect l="0" t="0" r="r" b="b"/>
              <a:pathLst>
                <a:path w="4500" h="1471">
                  <a:moveTo>
                    <a:pt x="4500" y="563"/>
                  </a:moveTo>
                  <a:lnTo>
                    <a:pt x="4500" y="161"/>
                  </a:lnTo>
                  <a:lnTo>
                    <a:pt x="4500" y="152"/>
                  </a:lnTo>
                  <a:lnTo>
                    <a:pt x="4483" y="88"/>
                  </a:lnTo>
                  <a:lnTo>
                    <a:pt x="4442" y="37"/>
                  </a:lnTo>
                  <a:lnTo>
                    <a:pt x="4385" y="7"/>
                  </a:lnTo>
                  <a:lnTo>
                    <a:pt x="4340" y="0"/>
                  </a:lnTo>
                  <a:lnTo>
                    <a:pt x="161" y="0"/>
                  </a:lnTo>
                  <a:lnTo>
                    <a:pt x="88" y="18"/>
                  </a:lnTo>
                  <a:lnTo>
                    <a:pt x="37" y="58"/>
                  </a:lnTo>
                  <a:lnTo>
                    <a:pt x="7" y="116"/>
                  </a:lnTo>
                  <a:lnTo>
                    <a:pt x="0" y="161"/>
                  </a:lnTo>
                  <a:lnTo>
                    <a:pt x="0" y="804"/>
                  </a:lnTo>
                  <a:lnTo>
                    <a:pt x="18" y="877"/>
                  </a:lnTo>
                  <a:lnTo>
                    <a:pt x="58" y="928"/>
                  </a:lnTo>
                  <a:lnTo>
                    <a:pt x="116" y="959"/>
                  </a:lnTo>
                  <a:lnTo>
                    <a:pt x="161" y="965"/>
                  </a:lnTo>
                  <a:lnTo>
                    <a:pt x="750" y="965"/>
                  </a:lnTo>
                  <a:lnTo>
                    <a:pt x="252" y="1471"/>
                  </a:lnTo>
                  <a:lnTo>
                    <a:pt x="1875" y="965"/>
                  </a:lnTo>
                  <a:lnTo>
                    <a:pt x="4340" y="965"/>
                  </a:lnTo>
                  <a:lnTo>
                    <a:pt x="4348" y="965"/>
                  </a:lnTo>
                  <a:lnTo>
                    <a:pt x="4371" y="962"/>
                  </a:lnTo>
                  <a:lnTo>
                    <a:pt x="4392" y="956"/>
                  </a:lnTo>
                  <a:lnTo>
                    <a:pt x="4413" y="947"/>
                  </a:lnTo>
                  <a:lnTo>
                    <a:pt x="4431" y="936"/>
                  </a:lnTo>
                  <a:lnTo>
                    <a:pt x="4448" y="923"/>
                  </a:lnTo>
                  <a:lnTo>
                    <a:pt x="4463" y="907"/>
                  </a:lnTo>
                  <a:lnTo>
                    <a:pt x="4476" y="889"/>
                  </a:lnTo>
                  <a:lnTo>
                    <a:pt x="4486" y="870"/>
                  </a:lnTo>
                  <a:lnTo>
                    <a:pt x="4494" y="849"/>
                  </a:lnTo>
                  <a:lnTo>
                    <a:pt x="4499" y="827"/>
                  </a:lnTo>
                  <a:lnTo>
                    <a:pt x="4500" y="804"/>
                  </a:lnTo>
                  <a:lnTo>
                    <a:pt x="4500" y="563"/>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2" name="Freeform 11"/>
            <p:cNvSpPr>
              <a:spLocks/>
            </p:cNvSpPr>
            <p:nvPr/>
          </p:nvSpPr>
          <p:spPr bwMode="auto">
            <a:xfrm>
              <a:off x="9701" y="5530"/>
              <a:ext cx="4500" cy="1377"/>
            </a:xfrm>
            <a:custGeom>
              <a:avLst/>
              <a:gdLst>
                <a:gd name="T0" fmla="+- 0 14201 9701"/>
                <a:gd name="T1" fmla="*/ T0 w 4500"/>
                <a:gd name="T2" fmla="+- 0 6344 5530"/>
                <a:gd name="T3" fmla="*/ 6344 h 1377"/>
                <a:gd name="T4" fmla="+- 0 14201 9701"/>
                <a:gd name="T5" fmla="*/ T4 w 4500"/>
                <a:gd name="T6" fmla="+- 0 6103 5530"/>
                <a:gd name="T7" fmla="*/ 6103 h 1377"/>
                <a:gd name="T8" fmla="+- 0 14201 9701"/>
                <a:gd name="T9" fmla="*/ T8 w 4500"/>
                <a:gd name="T10" fmla="+- 0 6095 5530"/>
                <a:gd name="T11" fmla="*/ 6095 h 1377"/>
                <a:gd name="T12" fmla="+- 0 14183 9701"/>
                <a:gd name="T13" fmla="*/ T12 w 4500"/>
                <a:gd name="T14" fmla="+- 0 6030 5530"/>
                <a:gd name="T15" fmla="*/ 6030 h 1377"/>
                <a:gd name="T16" fmla="+- 0 14143 9701"/>
                <a:gd name="T17" fmla="*/ T16 w 4500"/>
                <a:gd name="T18" fmla="+- 0 5979 5530"/>
                <a:gd name="T19" fmla="*/ 5979 h 1377"/>
                <a:gd name="T20" fmla="+- 0 14085 9701"/>
                <a:gd name="T21" fmla="*/ T20 w 4500"/>
                <a:gd name="T22" fmla="+- 0 5949 5530"/>
                <a:gd name="T23" fmla="*/ 5949 h 1377"/>
                <a:gd name="T24" fmla="+- 0 14040 9701"/>
                <a:gd name="T25" fmla="*/ T24 w 4500"/>
                <a:gd name="T26" fmla="+- 0 5942 5530"/>
                <a:gd name="T27" fmla="*/ 5942 h 1377"/>
                <a:gd name="T28" fmla="+- 0 11576 9701"/>
                <a:gd name="T29" fmla="*/ T28 w 4500"/>
                <a:gd name="T30" fmla="+- 0 5942 5530"/>
                <a:gd name="T31" fmla="*/ 5942 h 1377"/>
                <a:gd name="T32" fmla="+- 0 10200 9701"/>
                <a:gd name="T33" fmla="*/ T32 w 4500"/>
                <a:gd name="T34" fmla="+- 0 5530 5530"/>
                <a:gd name="T35" fmla="*/ 5530 h 1377"/>
                <a:gd name="T36" fmla="+- 0 10451 9701"/>
                <a:gd name="T37" fmla="*/ T36 w 4500"/>
                <a:gd name="T38" fmla="+- 0 5942 5530"/>
                <a:gd name="T39" fmla="*/ 5942 h 1377"/>
                <a:gd name="T40" fmla="+- 0 9862 9701"/>
                <a:gd name="T41" fmla="*/ T40 w 4500"/>
                <a:gd name="T42" fmla="+- 0 5942 5530"/>
                <a:gd name="T43" fmla="*/ 5942 h 1377"/>
                <a:gd name="T44" fmla="+- 0 9853 9701"/>
                <a:gd name="T45" fmla="*/ T44 w 4500"/>
                <a:gd name="T46" fmla="+- 0 5943 5530"/>
                <a:gd name="T47" fmla="*/ 5943 h 1377"/>
                <a:gd name="T48" fmla="+- 0 9789 9701"/>
                <a:gd name="T49" fmla="*/ T48 w 4500"/>
                <a:gd name="T50" fmla="+- 0 5960 5530"/>
                <a:gd name="T51" fmla="*/ 5960 h 1377"/>
                <a:gd name="T52" fmla="+- 0 9738 9701"/>
                <a:gd name="T53" fmla="*/ T52 w 4500"/>
                <a:gd name="T54" fmla="+- 0 6000 5530"/>
                <a:gd name="T55" fmla="*/ 6000 h 1377"/>
                <a:gd name="T56" fmla="+- 0 9707 9701"/>
                <a:gd name="T57" fmla="*/ T56 w 4500"/>
                <a:gd name="T58" fmla="+- 0 6058 5530"/>
                <a:gd name="T59" fmla="*/ 6058 h 1377"/>
                <a:gd name="T60" fmla="+- 0 9701 9701"/>
                <a:gd name="T61" fmla="*/ T60 w 4500"/>
                <a:gd name="T62" fmla="+- 0 6103 5530"/>
                <a:gd name="T63" fmla="*/ 6103 h 1377"/>
                <a:gd name="T64" fmla="+- 0 9701 9701"/>
                <a:gd name="T65" fmla="*/ T64 w 4500"/>
                <a:gd name="T66" fmla="+- 0 6746 5530"/>
                <a:gd name="T67" fmla="*/ 6746 h 1377"/>
                <a:gd name="T68" fmla="+- 0 9718 9701"/>
                <a:gd name="T69" fmla="*/ T68 w 4500"/>
                <a:gd name="T70" fmla="+- 0 6819 5530"/>
                <a:gd name="T71" fmla="*/ 6819 h 1377"/>
                <a:gd name="T72" fmla="+- 0 9759 9701"/>
                <a:gd name="T73" fmla="*/ T72 w 4500"/>
                <a:gd name="T74" fmla="+- 0 6870 5530"/>
                <a:gd name="T75" fmla="*/ 6870 h 1377"/>
                <a:gd name="T76" fmla="+- 0 9817 9701"/>
                <a:gd name="T77" fmla="*/ T76 w 4500"/>
                <a:gd name="T78" fmla="+- 0 6901 5530"/>
                <a:gd name="T79" fmla="*/ 6901 h 1377"/>
                <a:gd name="T80" fmla="+- 0 9862 9701"/>
                <a:gd name="T81" fmla="*/ T80 w 4500"/>
                <a:gd name="T82" fmla="+- 0 6907 5530"/>
                <a:gd name="T83" fmla="*/ 6907 h 1377"/>
                <a:gd name="T84" fmla="+- 0 14040 9701"/>
                <a:gd name="T85" fmla="*/ T84 w 4500"/>
                <a:gd name="T86" fmla="+- 0 6907 5530"/>
                <a:gd name="T87" fmla="*/ 6907 h 1377"/>
                <a:gd name="T88" fmla="+- 0 14113 9701"/>
                <a:gd name="T89" fmla="*/ T88 w 4500"/>
                <a:gd name="T90" fmla="+- 0 6890 5530"/>
                <a:gd name="T91" fmla="*/ 6890 h 1377"/>
                <a:gd name="T92" fmla="+- 0 14164 9701"/>
                <a:gd name="T93" fmla="*/ T92 w 4500"/>
                <a:gd name="T94" fmla="+- 0 6849 5530"/>
                <a:gd name="T95" fmla="*/ 6849 h 1377"/>
                <a:gd name="T96" fmla="+- 0 14194 9701"/>
                <a:gd name="T97" fmla="*/ T96 w 4500"/>
                <a:gd name="T98" fmla="+- 0 6791 5530"/>
                <a:gd name="T99" fmla="*/ 6791 h 1377"/>
                <a:gd name="T100" fmla="+- 0 14201 9701"/>
                <a:gd name="T101" fmla="*/ T100 w 4500"/>
                <a:gd name="T102" fmla="+- 0 6746 5530"/>
                <a:gd name="T103" fmla="*/ 6746 h 1377"/>
                <a:gd name="T104" fmla="+- 0 14201 9701"/>
                <a:gd name="T105" fmla="*/ T104 w 4500"/>
                <a:gd name="T106" fmla="+- 0 6344 5530"/>
                <a:gd name="T107" fmla="*/ 6344 h 13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Lst>
              <a:rect l="0" t="0" r="r" b="b"/>
              <a:pathLst>
                <a:path w="4500" h="1377">
                  <a:moveTo>
                    <a:pt x="4500" y="814"/>
                  </a:moveTo>
                  <a:lnTo>
                    <a:pt x="4500" y="573"/>
                  </a:lnTo>
                  <a:lnTo>
                    <a:pt x="4500" y="565"/>
                  </a:lnTo>
                  <a:lnTo>
                    <a:pt x="4482" y="500"/>
                  </a:lnTo>
                  <a:lnTo>
                    <a:pt x="4442" y="449"/>
                  </a:lnTo>
                  <a:lnTo>
                    <a:pt x="4384" y="419"/>
                  </a:lnTo>
                  <a:lnTo>
                    <a:pt x="4339" y="412"/>
                  </a:lnTo>
                  <a:lnTo>
                    <a:pt x="1875" y="412"/>
                  </a:lnTo>
                  <a:lnTo>
                    <a:pt x="499" y="0"/>
                  </a:lnTo>
                  <a:lnTo>
                    <a:pt x="750" y="412"/>
                  </a:lnTo>
                  <a:lnTo>
                    <a:pt x="161" y="412"/>
                  </a:lnTo>
                  <a:lnTo>
                    <a:pt x="152" y="413"/>
                  </a:lnTo>
                  <a:lnTo>
                    <a:pt x="88" y="430"/>
                  </a:lnTo>
                  <a:lnTo>
                    <a:pt x="37" y="470"/>
                  </a:lnTo>
                  <a:lnTo>
                    <a:pt x="6" y="528"/>
                  </a:lnTo>
                  <a:lnTo>
                    <a:pt x="0" y="573"/>
                  </a:lnTo>
                  <a:lnTo>
                    <a:pt x="0" y="1216"/>
                  </a:lnTo>
                  <a:lnTo>
                    <a:pt x="17" y="1289"/>
                  </a:lnTo>
                  <a:lnTo>
                    <a:pt x="58" y="1340"/>
                  </a:lnTo>
                  <a:lnTo>
                    <a:pt x="116" y="1371"/>
                  </a:lnTo>
                  <a:lnTo>
                    <a:pt x="161" y="1377"/>
                  </a:lnTo>
                  <a:lnTo>
                    <a:pt x="4339" y="1377"/>
                  </a:lnTo>
                  <a:lnTo>
                    <a:pt x="4412" y="1360"/>
                  </a:lnTo>
                  <a:lnTo>
                    <a:pt x="4463" y="1319"/>
                  </a:lnTo>
                  <a:lnTo>
                    <a:pt x="4493" y="1261"/>
                  </a:lnTo>
                  <a:lnTo>
                    <a:pt x="4500" y="1216"/>
                  </a:lnTo>
                  <a:lnTo>
                    <a:pt x="4500" y="81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14" name="Freeform 13"/>
            <p:cNvSpPr>
              <a:spLocks/>
            </p:cNvSpPr>
            <p:nvPr/>
          </p:nvSpPr>
          <p:spPr bwMode="auto">
            <a:xfrm>
              <a:off x="13438" y="82"/>
              <a:ext cx="5741" cy="2918"/>
            </a:xfrm>
            <a:custGeom>
              <a:avLst/>
              <a:gdLst>
                <a:gd name="T0" fmla="+- 0 13438 13438"/>
                <a:gd name="T1" fmla="*/ T0 w 5741"/>
                <a:gd name="T2" fmla="+- 0 568 82"/>
                <a:gd name="T3" fmla="*/ 568 h 2918"/>
                <a:gd name="T4" fmla="+- 0 13438 13438"/>
                <a:gd name="T5" fmla="*/ T4 w 5741"/>
                <a:gd name="T6" fmla="+- 0 2514 82"/>
                <a:gd name="T7" fmla="*/ 2514 h 2918"/>
                <a:gd name="T8" fmla="+- 0 13439 13438"/>
                <a:gd name="T9" fmla="*/ T8 w 5741"/>
                <a:gd name="T10" fmla="+- 0 2553 82"/>
                <a:gd name="T11" fmla="*/ 2553 h 2918"/>
                <a:gd name="T12" fmla="+- 0 13452 13438"/>
                <a:gd name="T13" fmla="*/ T12 w 5741"/>
                <a:gd name="T14" fmla="+- 0 2630 82"/>
                <a:gd name="T15" fmla="*/ 2630 h 2918"/>
                <a:gd name="T16" fmla="+- 0 13476 13438"/>
                <a:gd name="T17" fmla="*/ T16 w 5741"/>
                <a:gd name="T18" fmla="+- 0 2703 82"/>
                <a:gd name="T19" fmla="*/ 2703 h 2918"/>
                <a:gd name="T20" fmla="+- 0 13510 13438"/>
                <a:gd name="T21" fmla="*/ T20 w 5741"/>
                <a:gd name="T22" fmla="+- 0 2770 82"/>
                <a:gd name="T23" fmla="*/ 2770 h 2918"/>
                <a:gd name="T24" fmla="+- 0 13555 13438"/>
                <a:gd name="T25" fmla="*/ T24 w 5741"/>
                <a:gd name="T26" fmla="+- 0 2830 82"/>
                <a:gd name="T27" fmla="*/ 2830 h 2918"/>
                <a:gd name="T28" fmla="+- 0 13607 13438"/>
                <a:gd name="T29" fmla="*/ T28 w 5741"/>
                <a:gd name="T30" fmla="+- 0 2883 82"/>
                <a:gd name="T31" fmla="*/ 2883 h 2918"/>
                <a:gd name="T32" fmla="+- 0 13668 13438"/>
                <a:gd name="T33" fmla="*/ T32 w 5741"/>
                <a:gd name="T34" fmla="+- 0 2927 82"/>
                <a:gd name="T35" fmla="*/ 2927 h 2918"/>
                <a:gd name="T36" fmla="+- 0 13735 13438"/>
                <a:gd name="T37" fmla="*/ T36 w 5741"/>
                <a:gd name="T38" fmla="+- 0 2962 82"/>
                <a:gd name="T39" fmla="*/ 2962 h 2918"/>
                <a:gd name="T40" fmla="+- 0 13807 13438"/>
                <a:gd name="T41" fmla="*/ T40 w 5741"/>
                <a:gd name="T42" fmla="+- 0 2986 82"/>
                <a:gd name="T43" fmla="*/ 2986 h 2918"/>
                <a:gd name="T44" fmla="+- 0 13884 13438"/>
                <a:gd name="T45" fmla="*/ T44 w 5741"/>
                <a:gd name="T46" fmla="+- 0 2998 82"/>
                <a:gd name="T47" fmla="*/ 2998 h 2918"/>
                <a:gd name="T48" fmla="+- 0 13924 13438"/>
                <a:gd name="T49" fmla="*/ T48 w 5741"/>
                <a:gd name="T50" fmla="+- 0 3000 82"/>
                <a:gd name="T51" fmla="*/ 3000 h 2918"/>
                <a:gd name="T52" fmla="+- 0 18692 13438"/>
                <a:gd name="T53" fmla="*/ T52 w 5741"/>
                <a:gd name="T54" fmla="+- 0 3000 82"/>
                <a:gd name="T55" fmla="*/ 3000 h 2918"/>
                <a:gd name="T56" fmla="+- 0 18771 13438"/>
                <a:gd name="T57" fmla="*/ T56 w 5741"/>
                <a:gd name="T58" fmla="+- 0 2994 82"/>
                <a:gd name="T59" fmla="*/ 2994 h 2918"/>
                <a:gd name="T60" fmla="+- 0 18846 13438"/>
                <a:gd name="T61" fmla="*/ T60 w 5741"/>
                <a:gd name="T62" fmla="+- 0 2975 82"/>
                <a:gd name="T63" fmla="*/ 2975 h 2918"/>
                <a:gd name="T64" fmla="+- 0 18916 13438"/>
                <a:gd name="T65" fmla="*/ T64 w 5741"/>
                <a:gd name="T66" fmla="+- 0 2946 82"/>
                <a:gd name="T67" fmla="*/ 2946 h 2918"/>
                <a:gd name="T68" fmla="+- 0 18979 13438"/>
                <a:gd name="T69" fmla="*/ T68 w 5741"/>
                <a:gd name="T70" fmla="+- 0 2906 82"/>
                <a:gd name="T71" fmla="*/ 2906 h 2918"/>
                <a:gd name="T72" fmla="+- 0 19036 13438"/>
                <a:gd name="T73" fmla="*/ T72 w 5741"/>
                <a:gd name="T74" fmla="+- 0 2858 82"/>
                <a:gd name="T75" fmla="*/ 2858 h 2918"/>
                <a:gd name="T76" fmla="+- 0 19085 13438"/>
                <a:gd name="T77" fmla="*/ T76 w 5741"/>
                <a:gd name="T78" fmla="+- 0 2801 82"/>
                <a:gd name="T79" fmla="*/ 2801 h 2918"/>
                <a:gd name="T80" fmla="+- 0 19124 13438"/>
                <a:gd name="T81" fmla="*/ T80 w 5741"/>
                <a:gd name="T82" fmla="+- 0 2737 82"/>
                <a:gd name="T83" fmla="*/ 2737 h 2918"/>
                <a:gd name="T84" fmla="+- 0 19154 13438"/>
                <a:gd name="T85" fmla="*/ T84 w 5741"/>
                <a:gd name="T86" fmla="+- 0 2667 82"/>
                <a:gd name="T87" fmla="*/ 2667 h 2918"/>
                <a:gd name="T88" fmla="+- 0 19172 13438"/>
                <a:gd name="T89" fmla="*/ T88 w 5741"/>
                <a:gd name="T90" fmla="+- 0 2592 82"/>
                <a:gd name="T91" fmla="*/ 2592 h 2918"/>
                <a:gd name="T92" fmla="+- 0 19178 13438"/>
                <a:gd name="T93" fmla="*/ T92 w 5741"/>
                <a:gd name="T94" fmla="+- 0 2514 82"/>
                <a:gd name="T95" fmla="*/ 2514 h 2918"/>
                <a:gd name="T96" fmla="+- 0 19178 13438"/>
                <a:gd name="T97" fmla="*/ T96 w 5741"/>
                <a:gd name="T98" fmla="+- 0 568 82"/>
                <a:gd name="T99" fmla="*/ 568 h 2918"/>
                <a:gd name="T100" fmla="+- 0 19172 13438"/>
                <a:gd name="T101" fmla="*/ T100 w 5741"/>
                <a:gd name="T102" fmla="+- 0 489 82"/>
                <a:gd name="T103" fmla="*/ 489 h 2918"/>
                <a:gd name="T104" fmla="+- 0 19154 13438"/>
                <a:gd name="T105" fmla="*/ T104 w 5741"/>
                <a:gd name="T106" fmla="+- 0 414 82"/>
                <a:gd name="T107" fmla="*/ 414 h 2918"/>
                <a:gd name="T108" fmla="+- 0 19124 13438"/>
                <a:gd name="T109" fmla="*/ T108 w 5741"/>
                <a:gd name="T110" fmla="+- 0 344 82"/>
                <a:gd name="T111" fmla="*/ 344 h 2918"/>
                <a:gd name="T112" fmla="+- 0 19085 13438"/>
                <a:gd name="T113" fmla="*/ T112 w 5741"/>
                <a:gd name="T114" fmla="+- 0 281 82"/>
                <a:gd name="T115" fmla="*/ 281 h 2918"/>
                <a:gd name="T116" fmla="+- 0 19036 13438"/>
                <a:gd name="T117" fmla="*/ T116 w 5741"/>
                <a:gd name="T118" fmla="+- 0 224 82"/>
                <a:gd name="T119" fmla="*/ 224 h 2918"/>
                <a:gd name="T120" fmla="+- 0 18979 13438"/>
                <a:gd name="T121" fmla="*/ T120 w 5741"/>
                <a:gd name="T122" fmla="+- 0 175 82"/>
                <a:gd name="T123" fmla="*/ 175 h 2918"/>
                <a:gd name="T124" fmla="+- 0 18916 13438"/>
                <a:gd name="T125" fmla="*/ T124 w 5741"/>
                <a:gd name="T126" fmla="+- 0 136 82"/>
                <a:gd name="T127" fmla="*/ 136 h 2918"/>
                <a:gd name="T128" fmla="+- 0 18846 13438"/>
                <a:gd name="T129" fmla="*/ T128 w 5741"/>
                <a:gd name="T130" fmla="+- 0 106 82"/>
                <a:gd name="T131" fmla="*/ 106 h 2918"/>
                <a:gd name="T132" fmla="+- 0 18771 13438"/>
                <a:gd name="T133" fmla="*/ T132 w 5741"/>
                <a:gd name="T134" fmla="+- 0 88 82"/>
                <a:gd name="T135" fmla="*/ 88 h 2918"/>
                <a:gd name="T136" fmla="+- 0 18692 13438"/>
                <a:gd name="T137" fmla="*/ T136 w 5741"/>
                <a:gd name="T138" fmla="+- 0 82 82"/>
                <a:gd name="T139" fmla="*/ 82 h 2918"/>
                <a:gd name="T140" fmla="+- 0 13924 13438"/>
                <a:gd name="T141" fmla="*/ T140 w 5741"/>
                <a:gd name="T142" fmla="+- 0 82 82"/>
                <a:gd name="T143" fmla="*/ 82 h 2918"/>
                <a:gd name="T144" fmla="+- 0 13845 13438"/>
                <a:gd name="T145" fmla="*/ T144 w 5741"/>
                <a:gd name="T146" fmla="+- 0 88 82"/>
                <a:gd name="T147" fmla="*/ 88 h 2918"/>
                <a:gd name="T148" fmla="+- 0 13770 13438"/>
                <a:gd name="T149" fmla="*/ T148 w 5741"/>
                <a:gd name="T150" fmla="+- 0 106 82"/>
                <a:gd name="T151" fmla="*/ 106 h 2918"/>
                <a:gd name="T152" fmla="+- 0 13700 13438"/>
                <a:gd name="T153" fmla="*/ T152 w 5741"/>
                <a:gd name="T154" fmla="+- 0 136 82"/>
                <a:gd name="T155" fmla="*/ 136 h 2918"/>
                <a:gd name="T156" fmla="+- 0 13637 13438"/>
                <a:gd name="T157" fmla="*/ T156 w 5741"/>
                <a:gd name="T158" fmla="+- 0 175 82"/>
                <a:gd name="T159" fmla="*/ 175 h 2918"/>
                <a:gd name="T160" fmla="+- 0 13580 13438"/>
                <a:gd name="T161" fmla="*/ T160 w 5741"/>
                <a:gd name="T162" fmla="+- 0 224 82"/>
                <a:gd name="T163" fmla="*/ 224 h 2918"/>
                <a:gd name="T164" fmla="+- 0 13531 13438"/>
                <a:gd name="T165" fmla="*/ T164 w 5741"/>
                <a:gd name="T166" fmla="+- 0 281 82"/>
                <a:gd name="T167" fmla="*/ 281 h 2918"/>
                <a:gd name="T168" fmla="+- 0 13492 13438"/>
                <a:gd name="T169" fmla="*/ T168 w 5741"/>
                <a:gd name="T170" fmla="+- 0 344 82"/>
                <a:gd name="T171" fmla="*/ 344 h 2918"/>
                <a:gd name="T172" fmla="+- 0 13462 13438"/>
                <a:gd name="T173" fmla="*/ T172 w 5741"/>
                <a:gd name="T174" fmla="+- 0 414 82"/>
                <a:gd name="T175" fmla="*/ 414 h 2918"/>
                <a:gd name="T176" fmla="+- 0 13444 13438"/>
                <a:gd name="T177" fmla="*/ T176 w 5741"/>
                <a:gd name="T178" fmla="+- 0 489 82"/>
                <a:gd name="T179" fmla="*/ 489 h 2918"/>
                <a:gd name="T180" fmla="+- 0 13438 13438"/>
                <a:gd name="T181" fmla="*/ T180 w 5741"/>
                <a:gd name="T182" fmla="+- 0 568 82"/>
                <a:gd name="T183" fmla="*/ 568 h 291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5741" h="2918">
                  <a:moveTo>
                    <a:pt x="0" y="486"/>
                  </a:moveTo>
                  <a:lnTo>
                    <a:pt x="0" y="2432"/>
                  </a:lnTo>
                  <a:lnTo>
                    <a:pt x="1" y="2471"/>
                  </a:lnTo>
                  <a:lnTo>
                    <a:pt x="14" y="2548"/>
                  </a:lnTo>
                  <a:lnTo>
                    <a:pt x="38" y="2621"/>
                  </a:lnTo>
                  <a:lnTo>
                    <a:pt x="72" y="2688"/>
                  </a:lnTo>
                  <a:lnTo>
                    <a:pt x="117" y="2748"/>
                  </a:lnTo>
                  <a:lnTo>
                    <a:pt x="169" y="2801"/>
                  </a:lnTo>
                  <a:lnTo>
                    <a:pt x="230" y="2845"/>
                  </a:lnTo>
                  <a:lnTo>
                    <a:pt x="297" y="2880"/>
                  </a:lnTo>
                  <a:lnTo>
                    <a:pt x="369" y="2904"/>
                  </a:lnTo>
                  <a:lnTo>
                    <a:pt x="446" y="2916"/>
                  </a:lnTo>
                  <a:lnTo>
                    <a:pt x="486" y="2918"/>
                  </a:lnTo>
                  <a:lnTo>
                    <a:pt x="5254" y="2918"/>
                  </a:lnTo>
                  <a:lnTo>
                    <a:pt x="5333" y="2912"/>
                  </a:lnTo>
                  <a:lnTo>
                    <a:pt x="5408" y="2893"/>
                  </a:lnTo>
                  <a:lnTo>
                    <a:pt x="5478" y="2864"/>
                  </a:lnTo>
                  <a:lnTo>
                    <a:pt x="5541" y="2824"/>
                  </a:lnTo>
                  <a:lnTo>
                    <a:pt x="5598" y="2776"/>
                  </a:lnTo>
                  <a:lnTo>
                    <a:pt x="5647" y="2719"/>
                  </a:lnTo>
                  <a:lnTo>
                    <a:pt x="5686" y="2655"/>
                  </a:lnTo>
                  <a:lnTo>
                    <a:pt x="5716" y="2585"/>
                  </a:lnTo>
                  <a:lnTo>
                    <a:pt x="5734" y="2510"/>
                  </a:lnTo>
                  <a:lnTo>
                    <a:pt x="5740" y="2432"/>
                  </a:lnTo>
                  <a:lnTo>
                    <a:pt x="5740" y="486"/>
                  </a:lnTo>
                  <a:lnTo>
                    <a:pt x="5734" y="407"/>
                  </a:lnTo>
                  <a:lnTo>
                    <a:pt x="5716" y="332"/>
                  </a:lnTo>
                  <a:lnTo>
                    <a:pt x="5686" y="262"/>
                  </a:lnTo>
                  <a:lnTo>
                    <a:pt x="5647" y="199"/>
                  </a:lnTo>
                  <a:lnTo>
                    <a:pt x="5598" y="142"/>
                  </a:lnTo>
                  <a:lnTo>
                    <a:pt x="5541" y="93"/>
                  </a:lnTo>
                  <a:lnTo>
                    <a:pt x="5478" y="54"/>
                  </a:lnTo>
                  <a:lnTo>
                    <a:pt x="5408" y="24"/>
                  </a:lnTo>
                  <a:lnTo>
                    <a:pt x="5333" y="6"/>
                  </a:lnTo>
                  <a:lnTo>
                    <a:pt x="5254" y="0"/>
                  </a:lnTo>
                  <a:lnTo>
                    <a:pt x="486" y="0"/>
                  </a:lnTo>
                  <a:lnTo>
                    <a:pt x="407" y="6"/>
                  </a:lnTo>
                  <a:lnTo>
                    <a:pt x="332" y="24"/>
                  </a:lnTo>
                  <a:lnTo>
                    <a:pt x="262" y="54"/>
                  </a:lnTo>
                  <a:lnTo>
                    <a:pt x="199" y="93"/>
                  </a:lnTo>
                  <a:lnTo>
                    <a:pt x="142" y="142"/>
                  </a:lnTo>
                  <a:lnTo>
                    <a:pt x="93" y="199"/>
                  </a:lnTo>
                  <a:lnTo>
                    <a:pt x="54" y="262"/>
                  </a:lnTo>
                  <a:lnTo>
                    <a:pt x="24" y="332"/>
                  </a:lnTo>
                  <a:lnTo>
                    <a:pt x="6" y="407"/>
                  </a:lnTo>
                  <a:lnTo>
                    <a:pt x="0" y="486"/>
                  </a:lnTo>
                  <a:close/>
                </a:path>
              </a:pathLst>
            </a:custGeom>
            <a:solidFill>
              <a:srgbClr val="F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grpSp>
      <p:sp>
        <p:nvSpPr>
          <p:cNvPr id="15" name="Rectangle 14"/>
          <p:cNvSpPr/>
          <p:nvPr/>
        </p:nvSpPr>
        <p:spPr>
          <a:xfrm>
            <a:off x="298386" y="381000"/>
            <a:ext cx="6625981" cy="461665"/>
          </a:xfrm>
          <a:prstGeom prst="rect">
            <a:avLst/>
          </a:prstGeom>
        </p:spPr>
        <p:txBody>
          <a:bodyPr wrap="none">
            <a:spAutoFit/>
          </a:bodyPr>
          <a:lstStyle/>
          <a:p>
            <a:r>
              <a:rPr lang="en-US" sz="2400" b="1" dirty="0" smtClean="0"/>
              <a:t>STAGE 1:  Design and Implement Pooled </a:t>
            </a:r>
            <a:r>
              <a:rPr lang="en-US" sz="2400" b="1" dirty="0"/>
              <a:t>Resources</a:t>
            </a:r>
            <a:endParaRPr lang="en-AU" sz="2400" dirty="0"/>
          </a:p>
        </p:txBody>
      </p:sp>
      <p:sp>
        <p:nvSpPr>
          <p:cNvPr id="16" name="Rectangle 15"/>
          <p:cNvSpPr/>
          <p:nvPr/>
        </p:nvSpPr>
        <p:spPr>
          <a:xfrm>
            <a:off x="4398011" y="1677670"/>
            <a:ext cx="2610802" cy="646331"/>
          </a:xfrm>
          <a:prstGeom prst="rect">
            <a:avLst/>
          </a:prstGeom>
        </p:spPr>
        <p:txBody>
          <a:bodyPr wrap="square">
            <a:spAutoFit/>
          </a:bodyPr>
          <a:lstStyle/>
          <a:p>
            <a:r>
              <a:rPr lang="en-US" dirty="0"/>
              <a:t>Pools can align with </a:t>
            </a:r>
            <a:r>
              <a:rPr lang="en-US" dirty="0" smtClean="0"/>
              <a:t> a</a:t>
            </a:r>
            <a:endParaRPr lang="en-AU" dirty="0"/>
          </a:p>
          <a:p>
            <a:r>
              <a:rPr lang="en-US" dirty="0"/>
              <a:t>DevOps cycle</a:t>
            </a:r>
            <a:endParaRPr lang="en-AU" dirty="0"/>
          </a:p>
        </p:txBody>
      </p:sp>
      <p:sp>
        <p:nvSpPr>
          <p:cNvPr id="17" name="Rectangle 16"/>
          <p:cNvSpPr/>
          <p:nvPr/>
        </p:nvSpPr>
        <p:spPr>
          <a:xfrm>
            <a:off x="6288246" y="3776881"/>
            <a:ext cx="2601277" cy="646331"/>
          </a:xfrm>
          <a:prstGeom prst="rect">
            <a:avLst/>
          </a:prstGeom>
        </p:spPr>
        <p:txBody>
          <a:bodyPr wrap="square">
            <a:spAutoFit/>
          </a:bodyPr>
          <a:lstStyle/>
          <a:p>
            <a:r>
              <a:rPr lang="en-US" dirty="0"/>
              <a:t>Pools can be shared resources</a:t>
            </a:r>
            <a:endParaRPr lang="en-AU" dirty="0"/>
          </a:p>
        </p:txBody>
      </p:sp>
      <p:sp>
        <p:nvSpPr>
          <p:cNvPr id="18" name="Rectangle 17"/>
          <p:cNvSpPr/>
          <p:nvPr/>
        </p:nvSpPr>
        <p:spPr>
          <a:xfrm>
            <a:off x="8700928" y="371349"/>
            <a:ext cx="3309938" cy="923330"/>
          </a:xfrm>
          <a:prstGeom prst="rect">
            <a:avLst/>
          </a:prstGeom>
        </p:spPr>
        <p:txBody>
          <a:bodyPr wrap="square">
            <a:spAutoFit/>
          </a:bodyPr>
          <a:lstStyle/>
          <a:p>
            <a:r>
              <a:rPr lang="en-US" b="1" dirty="0" smtClean="0">
                <a:solidFill>
                  <a:schemeClr val="bg1"/>
                </a:solidFill>
              </a:rPr>
              <a:t>• Create </a:t>
            </a:r>
            <a:r>
              <a:rPr lang="en-US" b="1" dirty="0">
                <a:solidFill>
                  <a:schemeClr val="bg1"/>
                </a:solidFill>
              </a:rPr>
              <a:t>Resource Pools - Groups of Hosts - to match your needs for full Lifecycle Deployments</a:t>
            </a:r>
            <a:endParaRPr lang="en-AU" b="1" dirty="0">
              <a:solidFill>
                <a:schemeClr val="bg1"/>
              </a:solidFill>
            </a:endParaRPr>
          </a:p>
        </p:txBody>
      </p:sp>
    </p:spTree>
    <p:extLst>
      <p:ext uri="{BB962C8B-B14F-4D97-AF65-F5344CB8AC3E}">
        <p14:creationId xmlns:p14="http://schemas.microsoft.com/office/powerpoint/2010/main" val="393718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contrast="22000"/>
          </a:blip>
          <a:srcRect/>
          <a:stretch>
            <a:fillRect/>
          </a:stretch>
        </a:blipFill>
        <a:effectLst/>
      </p:bgPr>
    </p:bg>
    <p:spTree>
      <p:nvGrpSpPr>
        <p:cNvPr id="1" name=""/>
        <p:cNvGrpSpPr/>
        <p:nvPr/>
      </p:nvGrpSpPr>
      <p:grpSpPr>
        <a:xfrm>
          <a:off x="0" y="0"/>
          <a:ext cx="0" cy="0"/>
          <a:chOff x="0" y="0"/>
          <a:chExt cx="0" cy="0"/>
        </a:xfrm>
      </p:grpSpPr>
      <p:sp>
        <p:nvSpPr>
          <p:cNvPr id="2" name="Title 1" descr="Full slide 4-color photo can be inserted here"/>
          <p:cNvSpPr>
            <a:spLocks noGrp="1"/>
          </p:cNvSpPr>
          <p:nvPr>
            <p:ph type="ctrTitle"/>
          </p:nvPr>
        </p:nvSpPr>
        <p:spPr>
          <a:xfrm>
            <a:off x="455612" y="2524125"/>
            <a:ext cx="8077200" cy="936669"/>
          </a:xfrm>
        </p:spPr>
        <p:txBody>
          <a:bodyPr/>
          <a:lstStyle/>
          <a:p>
            <a:r>
              <a:rPr lang="en-US" sz="3600" dirty="0" smtClean="0"/>
              <a:t>Engineering OFSAAI 8.0.4 </a:t>
            </a:r>
            <a:br>
              <a:rPr lang="en-US" sz="3600" dirty="0" smtClean="0"/>
            </a:br>
            <a:r>
              <a:rPr lang="en-US" sz="3600" dirty="0" smtClean="0"/>
              <a:t>On Docker Containers </a:t>
            </a:r>
            <a:endParaRPr lang="en-US" sz="3600" dirty="0"/>
          </a:p>
        </p:txBody>
      </p:sp>
      <p:sp>
        <p:nvSpPr>
          <p:cNvPr id="3" name="Subtitle 2"/>
          <p:cNvSpPr>
            <a:spLocks noGrp="1"/>
          </p:cNvSpPr>
          <p:nvPr>
            <p:ph type="subTitle" idx="1"/>
          </p:nvPr>
        </p:nvSpPr>
        <p:spPr>
          <a:xfrm>
            <a:off x="436584" y="3629025"/>
            <a:ext cx="8764141" cy="514350"/>
          </a:xfrm>
        </p:spPr>
        <p:txBody>
          <a:bodyPr/>
          <a:lstStyle/>
          <a:p>
            <a:r>
              <a:rPr lang="en-US" sz="2800" b="0" dirty="0" smtClean="0">
                <a:solidFill>
                  <a:srgbClr val="7F7F7F"/>
                </a:solidFill>
              </a:rPr>
              <a:t>Andy Baker – Consulting Technical Director</a:t>
            </a:r>
          </a:p>
          <a:p>
            <a:endParaRPr lang="en-US" sz="2800" b="0" dirty="0" smtClean="0">
              <a:solidFill>
                <a:srgbClr val="7F7F7F"/>
              </a:solidFill>
            </a:endParaRPr>
          </a:p>
          <a:p>
            <a:endParaRPr lang="en-US" sz="2800" dirty="0" smtClean="0"/>
          </a:p>
          <a:p>
            <a:endParaRPr lang="en-US" sz="4800" dirty="0"/>
          </a:p>
        </p:txBody>
      </p:sp>
      <p:sp>
        <p:nvSpPr>
          <p:cNvPr id="8" name="Footer Placeholder 7"/>
          <p:cNvSpPr>
            <a:spLocks noGrp="1"/>
          </p:cNvSpPr>
          <p:nvPr>
            <p:ph type="ftr" sz="quarter" idx="11"/>
          </p:nvPr>
        </p:nvSpPr>
        <p:spPr/>
        <p:txBody>
          <a:bodyPr/>
          <a:lstStyle/>
          <a:p>
            <a:r>
              <a:rPr lang="en-US" dirty="0" smtClean="0">
                <a:solidFill>
                  <a:srgbClr val="FFFFFF">
                    <a:lumMod val="60000"/>
                    <a:lumOff val="40000"/>
                  </a:srgbClr>
                </a:solidFill>
              </a:rPr>
              <a:t>Oracle Confidential – Internal/Restricted/Highly Restricted</a:t>
            </a:r>
            <a:endParaRPr lang="en-US" dirty="0">
              <a:solidFill>
                <a:srgbClr val="FFFFFF">
                  <a:lumMod val="60000"/>
                  <a:lumOff val="40000"/>
                </a:srgbClr>
              </a:solidFill>
            </a:endParaRPr>
          </a:p>
        </p:txBody>
      </p:sp>
    </p:spTree>
    <p:extLst>
      <p:ext uri="{BB962C8B-B14F-4D97-AF65-F5344CB8AC3E}">
        <p14:creationId xmlns:p14="http://schemas.microsoft.com/office/powerpoint/2010/main" val="336776055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7012" y="213360"/>
            <a:ext cx="11272894" cy="646331"/>
          </a:xfrm>
          <a:prstGeom prst="rect">
            <a:avLst/>
          </a:prstGeom>
        </p:spPr>
        <p:txBody>
          <a:bodyPr wrap="none">
            <a:spAutoFit/>
          </a:bodyPr>
          <a:lstStyle/>
          <a:p>
            <a:pPr lvl="0" fontAlgn="base">
              <a:spcBef>
                <a:spcPct val="0"/>
              </a:spcBef>
              <a:spcAft>
                <a:spcPct val="0"/>
              </a:spcAft>
            </a:pPr>
            <a:r>
              <a:rPr lang="en-US" altLang="en-US" sz="3600" dirty="0" smtClean="0">
                <a:solidFill>
                  <a:srgbClr val="57585B"/>
                </a:solidFill>
                <a:ea typeface="Calibri" pitchFamily="34" charset="0"/>
                <a:cs typeface="Arial" pitchFamily="34" charset="0"/>
              </a:rPr>
              <a:t>The Build / Run Workflow For OFSAAI On Docker Containers</a:t>
            </a:r>
            <a:endParaRPr lang="en-AU" altLang="en-US" sz="3600" dirty="0">
              <a:cs typeface="Arial" pitchFamily="34" charset="0"/>
            </a:endParaRPr>
          </a:p>
        </p:txBody>
      </p:sp>
      <p:graphicFrame>
        <p:nvGraphicFramePr>
          <p:cNvPr id="12" name="Diagram 11"/>
          <p:cNvGraphicFramePr/>
          <p:nvPr>
            <p:extLst>
              <p:ext uri="{D42A27DB-BD31-4B8C-83A1-F6EECF244321}">
                <p14:modId xmlns:p14="http://schemas.microsoft.com/office/powerpoint/2010/main" val="1809632868"/>
              </p:ext>
            </p:extLst>
          </p:nvPr>
        </p:nvGraphicFramePr>
        <p:xfrm>
          <a:off x="450147" y="2735676"/>
          <a:ext cx="3413760" cy="777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1" name="Diagram 50"/>
          <p:cNvGraphicFramePr/>
          <p:nvPr>
            <p:extLst>
              <p:ext uri="{D42A27DB-BD31-4B8C-83A1-F6EECF244321}">
                <p14:modId xmlns:p14="http://schemas.microsoft.com/office/powerpoint/2010/main" val="2878573528"/>
              </p:ext>
            </p:extLst>
          </p:nvPr>
        </p:nvGraphicFramePr>
        <p:xfrm>
          <a:off x="464661" y="3837850"/>
          <a:ext cx="3413760" cy="7772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3" name="Diagram 52"/>
          <p:cNvGraphicFramePr/>
          <p:nvPr>
            <p:extLst>
              <p:ext uri="{D42A27DB-BD31-4B8C-83A1-F6EECF244321}">
                <p14:modId xmlns:p14="http://schemas.microsoft.com/office/powerpoint/2010/main" val="193304417"/>
              </p:ext>
            </p:extLst>
          </p:nvPr>
        </p:nvGraphicFramePr>
        <p:xfrm>
          <a:off x="464661" y="4992893"/>
          <a:ext cx="3413760" cy="77724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3" name="TextBox 12"/>
          <p:cNvSpPr txBox="1"/>
          <p:nvPr/>
        </p:nvSpPr>
        <p:spPr>
          <a:xfrm>
            <a:off x="4232183" y="2518225"/>
            <a:ext cx="6995886" cy="994236"/>
          </a:xfrm>
          <a:prstGeom prst="rect">
            <a:avLst/>
          </a:prstGeom>
          <a:noFill/>
        </p:spPr>
        <p:txBody>
          <a:bodyPr wrap="square" lIns="0" tIns="0" rIns="0" bIns="0" rtlCol="0">
            <a:noAutofit/>
          </a:bodyPr>
          <a:lstStyle/>
          <a:p>
            <a:pPr>
              <a:lnSpc>
                <a:spcPct val="90000"/>
              </a:lnSpc>
            </a:pPr>
            <a:r>
              <a:rPr lang="en-US" b="1" dirty="0" smtClean="0"/>
              <a:t>From:</a:t>
            </a:r>
            <a:r>
              <a:rPr lang="en-US" dirty="0" smtClean="0"/>
              <a:t> Linux 7/JDK,  apply docker YAML file, oracle binaries, OS components and  build / install oracle enterprise edition (including partitioning) database image.  </a:t>
            </a:r>
            <a:r>
              <a:rPr lang="en-US" b="1" dirty="0" smtClean="0"/>
              <a:t>Run:</a:t>
            </a:r>
            <a:r>
              <a:rPr lang="en-US" dirty="0" smtClean="0"/>
              <a:t> detect first run create or restart of the container with persistence and ports exposed giving a usable database and listener. </a:t>
            </a:r>
            <a:endParaRPr lang="en-AU" dirty="0" smtClean="0"/>
          </a:p>
        </p:txBody>
      </p:sp>
      <p:sp>
        <p:nvSpPr>
          <p:cNvPr id="54" name="TextBox 53"/>
          <p:cNvSpPr txBox="1"/>
          <p:nvPr/>
        </p:nvSpPr>
        <p:spPr>
          <a:xfrm>
            <a:off x="4216403" y="3766477"/>
            <a:ext cx="6995886" cy="1095810"/>
          </a:xfrm>
          <a:prstGeom prst="rect">
            <a:avLst/>
          </a:prstGeom>
          <a:noFill/>
        </p:spPr>
        <p:txBody>
          <a:bodyPr wrap="square" lIns="0" tIns="0" rIns="0" bIns="0" rtlCol="0">
            <a:noAutofit/>
          </a:bodyPr>
          <a:lstStyle/>
          <a:p>
            <a:pPr>
              <a:lnSpc>
                <a:spcPct val="90000"/>
              </a:lnSpc>
            </a:pPr>
            <a:r>
              <a:rPr lang="en-US" b="1" dirty="0" smtClean="0"/>
              <a:t>From: </a:t>
            </a:r>
            <a:r>
              <a:rPr lang="en-US" dirty="0" smtClean="0"/>
              <a:t>Linux 7/JDK, apply docker YAML file , OS components, binaries to install WebLogic FMW infrastructure.  </a:t>
            </a:r>
            <a:r>
              <a:rPr lang="en-US" b="1" dirty="0" smtClean="0"/>
              <a:t>Run:</a:t>
            </a:r>
            <a:r>
              <a:rPr lang="en-US" dirty="0" smtClean="0"/>
              <a:t> detect first run create or restart with persistence for domain, cluster and admin server with ports exposed.   Additional Managed servers may be started if desired.</a:t>
            </a:r>
            <a:endParaRPr lang="en-AU" dirty="0" smtClean="0"/>
          </a:p>
        </p:txBody>
      </p:sp>
      <p:graphicFrame>
        <p:nvGraphicFramePr>
          <p:cNvPr id="55" name="Diagram 54"/>
          <p:cNvGraphicFramePr/>
          <p:nvPr>
            <p:extLst>
              <p:ext uri="{D42A27DB-BD31-4B8C-83A1-F6EECF244321}">
                <p14:modId xmlns:p14="http://schemas.microsoft.com/office/powerpoint/2010/main" val="1696764849"/>
              </p:ext>
            </p:extLst>
          </p:nvPr>
        </p:nvGraphicFramePr>
        <p:xfrm>
          <a:off x="450147" y="1857583"/>
          <a:ext cx="3413760" cy="77724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56" name="Diagram 55"/>
          <p:cNvGraphicFramePr/>
          <p:nvPr>
            <p:extLst>
              <p:ext uri="{D42A27DB-BD31-4B8C-83A1-F6EECF244321}">
                <p14:modId xmlns:p14="http://schemas.microsoft.com/office/powerpoint/2010/main" val="1429200295"/>
              </p:ext>
            </p:extLst>
          </p:nvPr>
        </p:nvGraphicFramePr>
        <p:xfrm>
          <a:off x="435594" y="1004831"/>
          <a:ext cx="3413760" cy="77724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57" name="TextBox 56"/>
          <p:cNvSpPr txBox="1"/>
          <p:nvPr/>
        </p:nvSpPr>
        <p:spPr>
          <a:xfrm>
            <a:off x="4230917" y="986957"/>
            <a:ext cx="6995886" cy="551558"/>
          </a:xfrm>
          <a:prstGeom prst="rect">
            <a:avLst/>
          </a:prstGeom>
          <a:noFill/>
        </p:spPr>
        <p:txBody>
          <a:bodyPr wrap="square" lIns="0" tIns="0" rIns="0" bIns="0" rtlCol="0">
            <a:noAutofit/>
          </a:bodyPr>
          <a:lstStyle/>
          <a:p>
            <a:pPr>
              <a:lnSpc>
                <a:spcPct val="90000"/>
              </a:lnSpc>
            </a:pPr>
            <a:r>
              <a:rPr lang="en-US" b="1" dirty="0" smtClean="0"/>
              <a:t>From: </a:t>
            </a:r>
            <a:r>
              <a:rPr lang="en-US" dirty="0" smtClean="0"/>
              <a:t>Pulled Image of Linux 7 Slim.  This is a very cut down and slim version of Linux 7.  No persistence and very slim in size / function.</a:t>
            </a:r>
            <a:endParaRPr lang="en-AU" dirty="0" smtClean="0"/>
          </a:p>
        </p:txBody>
      </p:sp>
      <p:sp>
        <p:nvSpPr>
          <p:cNvPr id="58" name="TextBox 57"/>
          <p:cNvSpPr txBox="1"/>
          <p:nvPr/>
        </p:nvSpPr>
        <p:spPr>
          <a:xfrm>
            <a:off x="4216403" y="1872318"/>
            <a:ext cx="6995886" cy="391911"/>
          </a:xfrm>
          <a:prstGeom prst="rect">
            <a:avLst/>
          </a:prstGeom>
          <a:noFill/>
        </p:spPr>
        <p:txBody>
          <a:bodyPr wrap="square" lIns="0" tIns="0" rIns="0" bIns="0" rtlCol="0">
            <a:noAutofit/>
          </a:bodyPr>
          <a:lstStyle/>
          <a:p>
            <a:pPr>
              <a:lnSpc>
                <a:spcPct val="90000"/>
              </a:lnSpc>
            </a:pPr>
            <a:r>
              <a:rPr lang="en-US" b="1" dirty="0" smtClean="0"/>
              <a:t>From: </a:t>
            </a:r>
            <a:r>
              <a:rPr lang="en-US" dirty="0" smtClean="0"/>
              <a:t>Linux 7 image, install JDK and store as a usable image.</a:t>
            </a:r>
            <a:endParaRPr lang="en-AU" dirty="0" smtClean="0"/>
          </a:p>
        </p:txBody>
      </p:sp>
      <p:sp>
        <p:nvSpPr>
          <p:cNvPr id="59" name="TextBox 58"/>
          <p:cNvSpPr txBox="1"/>
          <p:nvPr/>
        </p:nvSpPr>
        <p:spPr>
          <a:xfrm>
            <a:off x="4296233" y="4934857"/>
            <a:ext cx="6995886" cy="1364343"/>
          </a:xfrm>
          <a:prstGeom prst="rect">
            <a:avLst/>
          </a:prstGeom>
          <a:noFill/>
        </p:spPr>
        <p:txBody>
          <a:bodyPr wrap="square" lIns="0" tIns="0" rIns="0" bIns="0" rtlCol="0">
            <a:noAutofit/>
          </a:bodyPr>
          <a:lstStyle/>
          <a:p>
            <a:pPr>
              <a:lnSpc>
                <a:spcPct val="90000"/>
              </a:lnSpc>
            </a:pPr>
            <a:r>
              <a:rPr lang="en-US" b="1" dirty="0" smtClean="0"/>
              <a:t>From: </a:t>
            </a:r>
            <a:r>
              <a:rPr lang="en-US" dirty="0" smtClean="0"/>
              <a:t>Linux 7/JDK image, apply docker YAML file, OS components and install a FULL Oracle 12.1 client as well as set up OFSAAI binaries 8.0.4 AAI / BD Pack and configuration.  </a:t>
            </a:r>
            <a:r>
              <a:rPr lang="en-US" b="1" dirty="0" smtClean="0"/>
              <a:t> Run:</a:t>
            </a:r>
            <a:r>
              <a:rPr lang="en-US" dirty="0" smtClean="0"/>
              <a:t> detect first run create, install and configure + web deployment or simple restart of application with persistence.</a:t>
            </a:r>
            <a:endParaRPr lang="en-AU" dirty="0" smtClean="0"/>
          </a:p>
        </p:txBody>
      </p:sp>
    </p:spTree>
    <p:extLst>
      <p:ext uri="{BB962C8B-B14F-4D97-AF65-F5344CB8AC3E}">
        <p14:creationId xmlns:p14="http://schemas.microsoft.com/office/powerpoint/2010/main" val="46984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7012" y="213360"/>
            <a:ext cx="6904775" cy="646331"/>
          </a:xfrm>
          <a:prstGeom prst="rect">
            <a:avLst/>
          </a:prstGeom>
        </p:spPr>
        <p:txBody>
          <a:bodyPr wrap="none">
            <a:spAutoFit/>
          </a:bodyPr>
          <a:lstStyle/>
          <a:p>
            <a:pPr lvl="0" fontAlgn="base">
              <a:spcBef>
                <a:spcPct val="0"/>
              </a:spcBef>
              <a:spcAft>
                <a:spcPct val="0"/>
              </a:spcAft>
            </a:pPr>
            <a:r>
              <a:rPr lang="en-US" altLang="en-US" sz="3600" dirty="0" smtClean="0">
                <a:solidFill>
                  <a:srgbClr val="57585B"/>
                </a:solidFill>
                <a:ea typeface="Calibri" pitchFamily="34" charset="0"/>
                <a:cs typeface="Arial" pitchFamily="34" charset="0"/>
              </a:rPr>
              <a:t>Build / Run Example Execution Time</a:t>
            </a:r>
            <a:endParaRPr lang="en-AU" altLang="en-US" sz="3600" dirty="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844306885"/>
              </p:ext>
            </p:extLst>
          </p:nvPr>
        </p:nvGraphicFramePr>
        <p:xfrm>
          <a:off x="415694" y="1983113"/>
          <a:ext cx="11408760" cy="2758095"/>
        </p:xfrm>
        <a:graphic>
          <a:graphicData uri="http://schemas.openxmlformats.org/drawingml/2006/table">
            <a:tbl>
              <a:tblPr firstRow="1" bandRow="1">
                <a:tableStyleId>{5FD0F851-EC5A-4D38-B0AD-8093EC10F338}</a:tableStyleId>
              </a:tblPr>
              <a:tblGrid>
                <a:gridCol w="2852190"/>
                <a:gridCol w="2852190"/>
                <a:gridCol w="2852190"/>
                <a:gridCol w="2852190"/>
              </a:tblGrid>
              <a:tr h="919365">
                <a:tc>
                  <a:txBody>
                    <a:bodyPr/>
                    <a:lstStyle/>
                    <a:p>
                      <a:r>
                        <a:rPr lang="en-US" dirty="0" smtClean="0"/>
                        <a:t>Type</a:t>
                      </a:r>
                      <a:endParaRPr lang="en-AU" dirty="0"/>
                    </a:p>
                  </a:txBody>
                  <a:tcPr/>
                </a:tc>
                <a:tc>
                  <a:txBody>
                    <a:bodyPr/>
                    <a:lstStyle/>
                    <a:p>
                      <a:r>
                        <a:rPr lang="en-US" dirty="0" smtClean="0"/>
                        <a:t>Database</a:t>
                      </a:r>
                      <a:endParaRPr lang="en-AU" dirty="0"/>
                    </a:p>
                  </a:txBody>
                  <a:tcPr/>
                </a:tc>
                <a:tc>
                  <a:txBody>
                    <a:bodyPr/>
                    <a:lstStyle/>
                    <a:p>
                      <a:r>
                        <a:rPr lang="en-US" dirty="0" smtClean="0"/>
                        <a:t>FMW</a:t>
                      </a:r>
                      <a:endParaRPr lang="en-AU" dirty="0"/>
                    </a:p>
                  </a:txBody>
                  <a:tcPr/>
                </a:tc>
                <a:tc>
                  <a:txBody>
                    <a:bodyPr/>
                    <a:lstStyle/>
                    <a:p>
                      <a:r>
                        <a:rPr lang="en-US" dirty="0" smtClean="0"/>
                        <a:t>Application</a:t>
                      </a:r>
                      <a:endParaRPr lang="en-AU" dirty="0"/>
                    </a:p>
                  </a:txBody>
                  <a:tcPr/>
                </a:tc>
              </a:tr>
              <a:tr h="919365">
                <a:tc>
                  <a:txBody>
                    <a:bodyPr/>
                    <a:lstStyle/>
                    <a:p>
                      <a:r>
                        <a:rPr lang="en-US" dirty="0" smtClean="0"/>
                        <a:t>Image </a:t>
                      </a:r>
                      <a:r>
                        <a:rPr lang="en-US" b="1" dirty="0" smtClean="0"/>
                        <a:t>Build</a:t>
                      </a:r>
                      <a:endParaRPr lang="en-AU" b="1" dirty="0"/>
                    </a:p>
                  </a:txBody>
                  <a:tcPr/>
                </a:tc>
                <a:tc>
                  <a:txBody>
                    <a:bodyPr/>
                    <a:lstStyle/>
                    <a:p>
                      <a:r>
                        <a:rPr lang="en-US" dirty="0" smtClean="0"/>
                        <a:t>10 Minutes</a:t>
                      </a:r>
                      <a:endParaRPr lang="en-AU" dirty="0"/>
                    </a:p>
                  </a:txBody>
                  <a:tcPr/>
                </a:tc>
                <a:tc>
                  <a:txBody>
                    <a:bodyPr/>
                    <a:lstStyle/>
                    <a:p>
                      <a:r>
                        <a:rPr lang="en-US" dirty="0" smtClean="0"/>
                        <a:t>10 Minutes</a:t>
                      </a:r>
                      <a:endParaRPr lang="en-AU" dirty="0"/>
                    </a:p>
                  </a:txBody>
                  <a:tcPr/>
                </a:tc>
                <a:tc>
                  <a:txBody>
                    <a:bodyPr/>
                    <a:lstStyle/>
                    <a:p>
                      <a:r>
                        <a:rPr lang="en-US" dirty="0" smtClean="0"/>
                        <a:t> 7 Minutes</a:t>
                      </a:r>
                      <a:endParaRPr lang="en-AU" dirty="0"/>
                    </a:p>
                  </a:txBody>
                  <a:tcPr/>
                </a:tc>
              </a:tr>
              <a:tr h="919365">
                <a:tc>
                  <a:txBody>
                    <a:bodyPr/>
                    <a:lstStyle/>
                    <a:p>
                      <a:r>
                        <a:rPr lang="en-US" dirty="0" smtClean="0"/>
                        <a:t>Container </a:t>
                      </a:r>
                      <a:r>
                        <a:rPr lang="en-US" b="1" dirty="0" smtClean="0"/>
                        <a:t>Run</a:t>
                      </a:r>
                      <a:endParaRPr lang="en-AU" b="1" dirty="0"/>
                    </a:p>
                  </a:txBody>
                  <a:tcPr/>
                </a:tc>
                <a:tc>
                  <a:txBody>
                    <a:bodyPr/>
                    <a:lstStyle/>
                    <a:p>
                      <a:r>
                        <a:rPr lang="en-US" dirty="0" smtClean="0"/>
                        <a:t>10 Minutes * First Run</a:t>
                      </a:r>
                    </a:p>
                    <a:p>
                      <a:r>
                        <a:rPr lang="en-US" dirty="0" smtClean="0"/>
                        <a:t>2 Minutes   * Normal startup</a:t>
                      </a:r>
                      <a:endParaRPr lang="en-AU" dirty="0"/>
                    </a:p>
                  </a:txBody>
                  <a:tcPr/>
                </a:tc>
                <a:tc>
                  <a:txBody>
                    <a:bodyPr/>
                    <a:lstStyle/>
                    <a:p>
                      <a:r>
                        <a:rPr lang="en-US" dirty="0" smtClean="0"/>
                        <a:t>10 Minutes * First Run</a:t>
                      </a:r>
                    </a:p>
                    <a:p>
                      <a:r>
                        <a:rPr lang="en-US" dirty="0" smtClean="0"/>
                        <a:t>2 Minutes   * Normal startup</a:t>
                      </a:r>
                      <a:endParaRPr lang="en-AU" dirty="0"/>
                    </a:p>
                  </a:txBody>
                  <a:tcPr/>
                </a:tc>
                <a:tc>
                  <a:txBody>
                    <a:bodyPr/>
                    <a:lstStyle/>
                    <a:p>
                      <a:r>
                        <a:rPr lang="en-US" dirty="0" smtClean="0"/>
                        <a:t>20 Minutes * First Run</a:t>
                      </a:r>
                    </a:p>
                    <a:p>
                      <a:r>
                        <a:rPr lang="en-US" dirty="0" smtClean="0"/>
                        <a:t>2 Minutes   * Normal startup</a:t>
                      </a:r>
                      <a:endParaRPr lang="en-AU" dirty="0"/>
                    </a:p>
                  </a:txBody>
                  <a:tcPr/>
                </a:tc>
              </a:tr>
            </a:tbl>
          </a:graphicData>
        </a:graphic>
      </p:graphicFrame>
      <p:sp>
        <p:nvSpPr>
          <p:cNvPr id="4" name="TextBox 3"/>
          <p:cNvSpPr txBox="1"/>
          <p:nvPr/>
        </p:nvSpPr>
        <p:spPr>
          <a:xfrm>
            <a:off x="478971" y="4978400"/>
            <a:ext cx="11350172" cy="1117600"/>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r>
              <a:rPr lang="en-US" dirty="0" smtClean="0"/>
              <a:t>Image Build (input is YAML file, Configuration Files and Binaries), Output is a stored Image  1 time activity.</a:t>
            </a:r>
          </a:p>
          <a:p>
            <a:pPr marL="285750" indent="-285750">
              <a:lnSpc>
                <a:spcPct val="90000"/>
              </a:lnSpc>
              <a:buFont typeface="Arial" panose="020B0604020202020204" pitchFamily="34" charset="0"/>
              <a:buChar char="•"/>
            </a:pPr>
            <a:r>
              <a:rPr lang="en-US" dirty="0" smtClean="0"/>
              <a:t>Container Run (Input is the Image, Container Start time dependent on first run create or just run)</a:t>
            </a:r>
            <a:endParaRPr lang="en-AU" dirty="0" smtClean="0"/>
          </a:p>
        </p:txBody>
      </p:sp>
      <p:sp>
        <p:nvSpPr>
          <p:cNvPr id="5" name="TextBox 4"/>
          <p:cNvSpPr txBox="1"/>
          <p:nvPr/>
        </p:nvSpPr>
        <p:spPr>
          <a:xfrm>
            <a:off x="478971" y="1146629"/>
            <a:ext cx="11001829" cy="333828"/>
          </a:xfrm>
          <a:prstGeom prst="rect">
            <a:avLst/>
          </a:prstGeom>
          <a:noFill/>
        </p:spPr>
        <p:txBody>
          <a:bodyPr wrap="square" lIns="0" tIns="0" rIns="0" bIns="0" rtlCol="0">
            <a:noAutofit/>
          </a:bodyPr>
          <a:lstStyle/>
          <a:p>
            <a:pPr>
              <a:lnSpc>
                <a:spcPct val="90000"/>
              </a:lnSpc>
            </a:pPr>
            <a:r>
              <a:rPr lang="en-US" b="1" dirty="0" smtClean="0"/>
              <a:t>Table below is to show estimated Image build and Container Run execution times;</a:t>
            </a:r>
            <a:endParaRPr lang="en-AU" b="1" dirty="0" smtClean="0"/>
          </a:p>
        </p:txBody>
      </p:sp>
    </p:spTree>
    <p:extLst>
      <p:ext uri="{BB962C8B-B14F-4D97-AF65-F5344CB8AC3E}">
        <p14:creationId xmlns:p14="http://schemas.microsoft.com/office/powerpoint/2010/main" val="82885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Oracle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10405458"/>
              </p:ext>
            </p:extLst>
          </p:nvPr>
        </p:nvGraphicFramePr>
        <p:xfrm>
          <a:off x="551014" y="1141286"/>
          <a:ext cx="11132988" cy="2225040"/>
        </p:xfrm>
        <a:graphic>
          <a:graphicData uri="http://schemas.openxmlformats.org/drawingml/2006/table">
            <a:tbl>
              <a:tblPr firstRow="1" bandRow="1">
                <a:tableStyleId>{5FD0F851-EC5A-4D38-B0AD-8093EC10F338}</a:tableStyleId>
              </a:tblPr>
              <a:tblGrid>
                <a:gridCol w="2783247"/>
                <a:gridCol w="2783247"/>
                <a:gridCol w="2783247"/>
                <a:gridCol w="2783247"/>
              </a:tblGrid>
              <a:tr h="370840">
                <a:tc>
                  <a:txBody>
                    <a:bodyPr/>
                    <a:lstStyle/>
                    <a:p>
                      <a:r>
                        <a:rPr lang="en-US" dirty="0" smtClean="0"/>
                        <a:t>Image</a:t>
                      </a:r>
                      <a:endParaRPr lang="en-AU" dirty="0"/>
                    </a:p>
                  </a:txBody>
                  <a:tcPr/>
                </a:tc>
                <a:tc>
                  <a:txBody>
                    <a:bodyPr/>
                    <a:lstStyle/>
                    <a:p>
                      <a:r>
                        <a:rPr lang="en-US" dirty="0" smtClean="0"/>
                        <a:t>Tag</a:t>
                      </a:r>
                      <a:endParaRPr lang="en-AU" dirty="0"/>
                    </a:p>
                  </a:txBody>
                  <a:tcPr/>
                </a:tc>
                <a:tc>
                  <a:txBody>
                    <a:bodyPr/>
                    <a:lstStyle/>
                    <a:p>
                      <a:r>
                        <a:rPr lang="en-US" dirty="0" smtClean="0"/>
                        <a:t>Image Size</a:t>
                      </a:r>
                      <a:endParaRPr lang="en-AU" dirty="0"/>
                    </a:p>
                  </a:txBody>
                  <a:tcPr/>
                </a:tc>
                <a:tc>
                  <a:txBody>
                    <a:bodyPr/>
                    <a:lstStyle/>
                    <a:p>
                      <a:r>
                        <a:rPr lang="en-US" dirty="0" smtClean="0"/>
                        <a:t>Persistent</a:t>
                      </a:r>
                      <a:r>
                        <a:rPr lang="en-US" baseline="0" dirty="0" smtClean="0"/>
                        <a:t> Volume Size</a:t>
                      </a:r>
                      <a:endParaRPr lang="en-AU" dirty="0"/>
                    </a:p>
                  </a:txBody>
                  <a:tcPr/>
                </a:tc>
              </a:tr>
              <a:tr h="370840">
                <a:tc>
                  <a:txBody>
                    <a:bodyPr/>
                    <a:lstStyle/>
                    <a:p>
                      <a:r>
                        <a:rPr lang="en-AU" dirty="0" smtClean="0"/>
                        <a:t>oracle/ofsaa-fccm</a:t>
                      </a:r>
                      <a:endParaRPr lang="en-AU" dirty="0"/>
                    </a:p>
                  </a:txBody>
                  <a:tcPr/>
                </a:tc>
                <a:tc>
                  <a:txBody>
                    <a:bodyPr/>
                    <a:lstStyle/>
                    <a:p>
                      <a:r>
                        <a:rPr lang="en-US" dirty="0" smtClean="0"/>
                        <a:t>8.0.4</a:t>
                      </a:r>
                      <a:endParaRPr lang="en-AU" dirty="0"/>
                    </a:p>
                  </a:txBody>
                  <a:tcPr/>
                </a:tc>
                <a:tc>
                  <a:txBody>
                    <a:bodyPr/>
                    <a:lstStyle/>
                    <a:p>
                      <a:r>
                        <a:rPr lang="en-AU" dirty="0" smtClean="0"/>
                        <a:t>8.332 Gb</a:t>
                      </a:r>
                      <a:endParaRPr lang="en-AU" dirty="0"/>
                    </a:p>
                  </a:txBody>
                  <a:tcPr/>
                </a:tc>
                <a:tc>
                  <a:txBody>
                    <a:bodyPr/>
                    <a:lstStyle/>
                    <a:p>
                      <a:r>
                        <a:rPr lang="en-US" dirty="0" smtClean="0"/>
                        <a:t>5.4Gb</a:t>
                      </a:r>
                      <a:endParaRPr lang="en-AU" dirty="0"/>
                    </a:p>
                  </a:txBody>
                  <a:tcPr/>
                </a:tc>
              </a:tr>
              <a:tr h="370840">
                <a:tc>
                  <a:txBody>
                    <a:bodyPr/>
                    <a:lstStyle/>
                    <a:p>
                      <a:r>
                        <a:rPr lang="en-AU" dirty="0" smtClean="0"/>
                        <a:t>oracle/fmw-infrastructure</a:t>
                      </a:r>
                      <a:endParaRPr lang="en-AU" dirty="0"/>
                    </a:p>
                  </a:txBody>
                  <a:tcPr/>
                </a:tc>
                <a:tc>
                  <a:txBody>
                    <a:bodyPr/>
                    <a:lstStyle/>
                    <a:p>
                      <a:r>
                        <a:rPr lang="en-AU" dirty="0" smtClean="0"/>
                        <a:t>12.2.1.3</a:t>
                      </a:r>
                      <a:endParaRPr lang="en-AU" dirty="0"/>
                    </a:p>
                  </a:txBody>
                  <a:tcPr/>
                </a:tc>
                <a:tc>
                  <a:txBody>
                    <a:bodyPr/>
                    <a:lstStyle/>
                    <a:p>
                      <a:r>
                        <a:rPr lang="en-AU" dirty="0" smtClean="0"/>
                        <a:t>5.655 Gb</a:t>
                      </a:r>
                      <a:endParaRPr lang="en-AU" dirty="0"/>
                    </a:p>
                  </a:txBody>
                  <a:tcPr/>
                </a:tc>
                <a:tc>
                  <a:txBody>
                    <a:bodyPr/>
                    <a:lstStyle/>
                    <a:p>
                      <a:r>
                        <a:rPr lang="en-US" dirty="0" smtClean="0"/>
                        <a:t>1.9Gb</a:t>
                      </a:r>
                      <a:endParaRPr lang="en-AU" dirty="0"/>
                    </a:p>
                  </a:txBody>
                  <a:tcPr/>
                </a:tc>
              </a:tr>
              <a:tr h="370840">
                <a:tc>
                  <a:txBody>
                    <a:bodyPr/>
                    <a:lstStyle/>
                    <a:p>
                      <a:r>
                        <a:rPr lang="en-AU" dirty="0" smtClean="0"/>
                        <a:t>oracle/database</a:t>
                      </a:r>
                      <a:endParaRPr lang="en-AU" dirty="0"/>
                    </a:p>
                  </a:txBody>
                  <a:tcPr/>
                </a:tc>
                <a:tc>
                  <a:txBody>
                    <a:bodyPr/>
                    <a:lstStyle/>
                    <a:p>
                      <a:r>
                        <a:rPr lang="en-AU" dirty="0" smtClean="0"/>
                        <a:t>12.2.0.1-ee</a:t>
                      </a:r>
                      <a:endParaRPr lang="en-AU" dirty="0"/>
                    </a:p>
                  </a:txBody>
                  <a:tcPr/>
                </a:tc>
                <a:tc>
                  <a:txBody>
                    <a:bodyPr/>
                    <a:lstStyle/>
                    <a:p>
                      <a:r>
                        <a:rPr lang="en-AU" dirty="0" smtClean="0"/>
                        <a:t>13.18 Gb</a:t>
                      </a:r>
                      <a:endParaRPr lang="en-AU" dirty="0"/>
                    </a:p>
                  </a:txBody>
                  <a:tcPr/>
                </a:tc>
                <a:tc>
                  <a:txBody>
                    <a:bodyPr/>
                    <a:lstStyle/>
                    <a:p>
                      <a:r>
                        <a:rPr lang="en-US" dirty="0" smtClean="0"/>
                        <a:t>28Gb</a:t>
                      </a:r>
                      <a:endParaRPr lang="en-AU" dirty="0"/>
                    </a:p>
                  </a:txBody>
                  <a:tcPr/>
                </a:tc>
              </a:tr>
              <a:tr h="370840">
                <a:tc>
                  <a:txBody>
                    <a:bodyPr/>
                    <a:lstStyle/>
                    <a:p>
                      <a:r>
                        <a:rPr lang="en-AU" dirty="0" smtClean="0"/>
                        <a:t>oracle/serverjre</a:t>
                      </a:r>
                      <a:endParaRPr lang="en-AU" dirty="0"/>
                    </a:p>
                  </a:txBody>
                  <a:tcPr/>
                </a:tc>
                <a:tc>
                  <a:txBody>
                    <a:bodyPr/>
                    <a:lstStyle/>
                    <a:p>
                      <a:r>
                        <a:rPr lang="en-US" dirty="0" smtClean="0"/>
                        <a:t>8</a:t>
                      </a:r>
                      <a:endParaRPr lang="en-AU" dirty="0"/>
                    </a:p>
                  </a:txBody>
                  <a:tcPr/>
                </a:tc>
                <a:tc>
                  <a:txBody>
                    <a:bodyPr/>
                    <a:lstStyle/>
                    <a:p>
                      <a:r>
                        <a:rPr lang="en-AU" dirty="0" smtClean="0"/>
                        <a:t>269.1 Mb</a:t>
                      </a:r>
                      <a:endParaRPr lang="en-AU" dirty="0"/>
                    </a:p>
                  </a:txBody>
                  <a:tcPr/>
                </a:tc>
                <a:tc>
                  <a:txBody>
                    <a:bodyPr/>
                    <a:lstStyle/>
                    <a:p>
                      <a:r>
                        <a:rPr lang="en-US" dirty="0" smtClean="0"/>
                        <a:t>0</a:t>
                      </a:r>
                      <a:endParaRPr lang="en-AU" dirty="0"/>
                    </a:p>
                  </a:txBody>
                  <a:tcPr/>
                </a:tc>
              </a:tr>
              <a:tr h="370840">
                <a:tc>
                  <a:txBody>
                    <a:bodyPr/>
                    <a:lstStyle/>
                    <a:p>
                      <a:r>
                        <a:rPr lang="en-AU" dirty="0" smtClean="0"/>
                        <a:t>oraclelinux</a:t>
                      </a:r>
                      <a:endParaRPr lang="en-AU" dirty="0"/>
                    </a:p>
                  </a:txBody>
                  <a:tcPr/>
                </a:tc>
                <a:tc>
                  <a:txBody>
                    <a:bodyPr/>
                    <a:lstStyle/>
                    <a:p>
                      <a:r>
                        <a:rPr lang="en-AU" dirty="0" smtClean="0"/>
                        <a:t>7-slim</a:t>
                      </a:r>
                      <a:endParaRPr lang="en-AU" dirty="0"/>
                    </a:p>
                  </a:txBody>
                  <a:tcPr/>
                </a:tc>
                <a:tc>
                  <a:txBody>
                    <a:bodyPr/>
                    <a:lstStyle/>
                    <a:p>
                      <a:r>
                        <a:rPr lang="en-AU" dirty="0" smtClean="0"/>
                        <a:t>117.3Mb</a:t>
                      </a:r>
                      <a:endParaRPr lang="en-AU" dirty="0"/>
                    </a:p>
                  </a:txBody>
                  <a:tcPr/>
                </a:tc>
                <a:tc>
                  <a:txBody>
                    <a:bodyPr/>
                    <a:lstStyle/>
                    <a:p>
                      <a:r>
                        <a:rPr lang="en-US" dirty="0" smtClean="0"/>
                        <a:t>0</a:t>
                      </a:r>
                      <a:endParaRPr lang="en-AU" dirty="0"/>
                    </a:p>
                  </a:txBody>
                  <a:tcPr/>
                </a:tc>
              </a:tr>
            </a:tbl>
          </a:graphicData>
        </a:graphic>
      </p:graphicFrame>
      <p:sp>
        <p:nvSpPr>
          <p:cNvPr id="6" name="Rectangle 5"/>
          <p:cNvSpPr/>
          <p:nvPr/>
        </p:nvSpPr>
        <p:spPr>
          <a:xfrm>
            <a:off x="227012" y="213360"/>
            <a:ext cx="5681940" cy="646331"/>
          </a:xfrm>
          <a:prstGeom prst="rect">
            <a:avLst/>
          </a:prstGeom>
        </p:spPr>
        <p:txBody>
          <a:bodyPr wrap="none">
            <a:spAutoFit/>
          </a:bodyPr>
          <a:lstStyle/>
          <a:p>
            <a:pPr lvl="0" fontAlgn="base">
              <a:spcBef>
                <a:spcPct val="0"/>
              </a:spcBef>
              <a:spcAft>
                <a:spcPct val="0"/>
              </a:spcAft>
            </a:pPr>
            <a:r>
              <a:rPr lang="en-US" altLang="en-US" sz="3600" dirty="0" smtClean="0">
                <a:solidFill>
                  <a:srgbClr val="57585B"/>
                </a:solidFill>
                <a:ea typeface="Calibri" pitchFamily="34" charset="0"/>
                <a:cs typeface="Arial" pitchFamily="34" charset="0"/>
              </a:rPr>
              <a:t>Docker Image Repository Size</a:t>
            </a:r>
            <a:endParaRPr lang="en-AU" altLang="en-US" sz="3600" dirty="0">
              <a:cs typeface="Arial" pitchFamily="34" charset="0"/>
            </a:endParaRPr>
          </a:p>
        </p:txBody>
      </p:sp>
      <p:sp>
        <p:nvSpPr>
          <p:cNvPr id="7" name="TextBox 6"/>
          <p:cNvSpPr txBox="1"/>
          <p:nvPr/>
        </p:nvSpPr>
        <p:spPr>
          <a:xfrm>
            <a:off x="551543" y="4151085"/>
            <a:ext cx="9289143" cy="1872343"/>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r>
              <a:rPr lang="en-US" dirty="0" smtClean="0"/>
              <a:t>OFSAA Image requires Optimization which will shrink the image size and reduce layers.</a:t>
            </a:r>
          </a:p>
          <a:p>
            <a:pPr marL="285750" indent="-285750">
              <a:lnSpc>
                <a:spcPct val="90000"/>
              </a:lnSpc>
              <a:buFont typeface="Arial" panose="020B0604020202020204" pitchFamily="34" charset="0"/>
              <a:buChar char="•"/>
            </a:pPr>
            <a:r>
              <a:rPr lang="en-US" dirty="0" smtClean="0"/>
              <a:t>Oracle database is a full enterprise edition, not the Oracle published image which is cut down 3.45Gb size and minimized functionality for development.</a:t>
            </a:r>
          </a:p>
          <a:p>
            <a:pPr marL="285750" indent="-285750">
              <a:lnSpc>
                <a:spcPct val="90000"/>
              </a:lnSpc>
              <a:buFont typeface="Arial" panose="020B0604020202020204" pitchFamily="34" charset="0"/>
              <a:buChar char="•"/>
            </a:pPr>
            <a:r>
              <a:rPr lang="en-US" dirty="0" smtClean="0"/>
              <a:t>Oracle </a:t>
            </a:r>
            <a:r>
              <a:rPr lang="en-US" dirty="0"/>
              <a:t>L</a:t>
            </a:r>
            <a:r>
              <a:rPr lang="en-US" dirty="0" smtClean="0"/>
              <a:t>inux is a slim minimal version around ¼ the size of a typical Linux install. Containers by nature do not run an init.d or have a lot of packages installed.</a:t>
            </a:r>
          </a:p>
          <a:p>
            <a:pPr marL="285750" indent="-285750">
              <a:lnSpc>
                <a:spcPct val="90000"/>
              </a:lnSpc>
              <a:buFont typeface="Arial" panose="020B0604020202020204" pitchFamily="34" charset="0"/>
              <a:buChar char="•"/>
            </a:pPr>
            <a:r>
              <a:rPr lang="en-US" dirty="0" smtClean="0"/>
              <a:t>A Developers challenge is to make an image and container as small as possible with the bare minimum installed and running.</a:t>
            </a:r>
            <a:endParaRPr lang="en-AU" dirty="0" smtClean="0"/>
          </a:p>
        </p:txBody>
      </p:sp>
    </p:spTree>
    <p:extLst>
      <p:ext uri="{BB962C8B-B14F-4D97-AF65-F5344CB8AC3E}">
        <p14:creationId xmlns:p14="http://schemas.microsoft.com/office/powerpoint/2010/main" val="252131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Oracle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2013433"/>
              </p:ext>
            </p:extLst>
          </p:nvPr>
        </p:nvGraphicFramePr>
        <p:xfrm>
          <a:off x="362332" y="1141286"/>
          <a:ext cx="11481330" cy="2560320"/>
        </p:xfrm>
        <a:graphic>
          <a:graphicData uri="http://schemas.openxmlformats.org/drawingml/2006/table">
            <a:tbl>
              <a:tblPr firstRow="1" bandRow="1">
                <a:tableStyleId>{5FD0F851-EC5A-4D38-B0AD-8093EC10F338}</a:tableStyleId>
              </a:tblPr>
              <a:tblGrid>
                <a:gridCol w="1640190"/>
                <a:gridCol w="1640190"/>
                <a:gridCol w="1640190"/>
                <a:gridCol w="1640190"/>
                <a:gridCol w="1640190"/>
                <a:gridCol w="1640190"/>
                <a:gridCol w="1640190"/>
              </a:tblGrid>
              <a:tr h="370840">
                <a:tc>
                  <a:txBody>
                    <a:bodyPr/>
                    <a:lstStyle/>
                    <a:p>
                      <a:r>
                        <a:rPr lang="en-US" dirty="0" smtClean="0"/>
                        <a:t>Container</a:t>
                      </a:r>
                      <a:endParaRPr lang="en-AU" dirty="0"/>
                    </a:p>
                  </a:txBody>
                  <a:tcPr/>
                </a:tc>
                <a:tc>
                  <a:txBody>
                    <a:bodyPr/>
                    <a:lstStyle/>
                    <a:p>
                      <a:r>
                        <a:rPr lang="en-US" dirty="0" smtClean="0"/>
                        <a:t>Purpose</a:t>
                      </a:r>
                      <a:endParaRPr lang="en-AU" dirty="0"/>
                    </a:p>
                  </a:txBody>
                  <a:tcPr/>
                </a:tc>
                <a:tc>
                  <a:txBody>
                    <a:bodyPr/>
                    <a:lstStyle/>
                    <a:p>
                      <a:r>
                        <a:rPr lang="en-US" dirty="0" smtClean="0"/>
                        <a:t>CPU%</a:t>
                      </a:r>
                      <a:endParaRPr lang="en-AU" dirty="0"/>
                    </a:p>
                  </a:txBody>
                  <a:tcPr/>
                </a:tc>
                <a:tc>
                  <a:txBody>
                    <a:bodyPr/>
                    <a:lstStyle/>
                    <a:p>
                      <a:r>
                        <a:rPr lang="en-US" dirty="0" smtClean="0"/>
                        <a:t>Mem Usage /</a:t>
                      </a:r>
                      <a:r>
                        <a:rPr lang="en-US" baseline="0" dirty="0" smtClean="0"/>
                        <a:t> Limit</a:t>
                      </a:r>
                      <a:endParaRPr lang="en-AU" dirty="0"/>
                    </a:p>
                  </a:txBody>
                  <a:tcPr/>
                </a:tc>
                <a:tc>
                  <a:txBody>
                    <a:bodyPr/>
                    <a:lstStyle/>
                    <a:p>
                      <a:r>
                        <a:rPr lang="en-US" dirty="0" smtClean="0"/>
                        <a:t>Mem %</a:t>
                      </a:r>
                      <a:endParaRPr lang="en-AU" dirty="0"/>
                    </a:p>
                  </a:txBody>
                  <a:tcPr/>
                </a:tc>
                <a:tc>
                  <a:txBody>
                    <a:bodyPr/>
                    <a:lstStyle/>
                    <a:p>
                      <a:r>
                        <a:rPr lang="en-US" dirty="0" smtClean="0"/>
                        <a:t>Net I/O</a:t>
                      </a:r>
                      <a:endParaRPr lang="en-AU" dirty="0"/>
                    </a:p>
                  </a:txBody>
                  <a:tcPr/>
                </a:tc>
                <a:tc>
                  <a:txBody>
                    <a:bodyPr/>
                    <a:lstStyle/>
                    <a:p>
                      <a:r>
                        <a:rPr lang="en-US" dirty="0" smtClean="0"/>
                        <a:t>Block I/O</a:t>
                      </a:r>
                      <a:endParaRPr lang="en-AU" dirty="0"/>
                    </a:p>
                  </a:txBody>
                  <a:tcPr/>
                </a:tc>
              </a:tr>
              <a:tr h="370840">
                <a:tc>
                  <a:txBody>
                    <a:bodyPr/>
                    <a:lstStyle/>
                    <a:p>
                      <a:r>
                        <a:rPr lang="en-US" dirty="0" smtClean="0"/>
                        <a:t>FCCMAPPS</a:t>
                      </a:r>
                      <a:endParaRPr lang="en-AU" dirty="0"/>
                    </a:p>
                  </a:txBody>
                  <a:tcPr/>
                </a:tc>
                <a:tc>
                  <a:txBody>
                    <a:bodyPr/>
                    <a:lstStyle/>
                    <a:p>
                      <a:r>
                        <a:rPr lang="en-US" dirty="0" smtClean="0"/>
                        <a:t>App Server</a:t>
                      </a:r>
                      <a:endParaRPr lang="en-AU" dirty="0"/>
                    </a:p>
                  </a:txBody>
                  <a:tcPr/>
                </a:tc>
                <a:tc>
                  <a:txBody>
                    <a:bodyPr/>
                    <a:lstStyle/>
                    <a:p>
                      <a:r>
                        <a:rPr lang="en-US" dirty="0" smtClean="0"/>
                        <a:t>0.18% IDLE</a:t>
                      </a:r>
                      <a:endParaRPr lang="en-AU" dirty="0"/>
                    </a:p>
                  </a:txBody>
                  <a:tcPr/>
                </a:tc>
                <a:tc>
                  <a:txBody>
                    <a:bodyPr/>
                    <a:lstStyle/>
                    <a:p>
                      <a:r>
                        <a:rPr lang="en-US" dirty="0" smtClean="0"/>
                        <a:t>398Mb / FULL</a:t>
                      </a:r>
                      <a:endParaRPr lang="en-AU" dirty="0"/>
                    </a:p>
                  </a:txBody>
                  <a:tcPr/>
                </a:tc>
                <a:tc>
                  <a:txBody>
                    <a:bodyPr/>
                    <a:lstStyle/>
                    <a:p>
                      <a:r>
                        <a:rPr lang="en-US" dirty="0" smtClean="0"/>
                        <a:t>2.65%</a:t>
                      </a:r>
                      <a:endParaRPr lang="en-AU" dirty="0"/>
                    </a:p>
                  </a:txBody>
                  <a:tcPr/>
                </a:tc>
                <a:tc>
                  <a:txBody>
                    <a:bodyPr/>
                    <a:lstStyle/>
                    <a:p>
                      <a:r>
                        <a:rPr lang="en-AU" dirty="0" smtClean="0"/>
                        <a:t>23.84 MB / 339.8 MB</a:t>
                      </a:r>
                      <a:endParaRPr lang="en-AU" dirty="0"/>
                    </a:p>
                  </a:txBody>
                  <a:tcPr/>
                </a:tc>
                <a:tc>
                  <a:txBody>
                    <a:bodyPr/>
                    <a:lstStyle/>
                    <a:p>
                      <a:r>
                        <a:rPr lang="en-AU" dirty="0" smtClean="0"/>
                        <a:t>23.84 MB / 339.8 MB</a:t>
                      </a:r>
                      <a:endParaRPr lang="en-AU" dirty="0"/>
                    </a:p>
                  </a:txBody>
                  <a:tcPr/>
                </a:tc>
              </a:tr>
              <a:tr h="370840">
                <a:tc>
                  <a:txBody>
                    <a:bodyPr/>
                    <a:lstStyle/>
                    <a:p>
                      <a:r>
                        <a:rPr lang="en-AU" dirty="0" smtClean="0"/>
                        <a:t>FCCMFMWAS </a:t>
                      </a:r>
                      <a:endParaRPr lang="en-AU" dirty="0"/>
                    </a:p>
                  </a:txBody>
                  <a:tcPr/>
                </a:tc>
                <a:tc>
                  <a:txBody>
                    <a:bodyPr/>
                    <a:lstStyle/>
                    <a:p>
                      <a:r>
                        <a:rPr lang="en-US" dirty="0" smtClean="0"/>
                        <a:t>FMW Admin</a:t>
                      </a:r>
                      <a:endParaRPr lang="en-AU" dirty="0"/>
                    </a:p>
                  </a:txBody>
                  <a:tcPr/>
                </a:tc>
                <a:tc>
                  <a:txBody>
                    <a:bodyPr/>
                    <a:lstStyle/>
                    <a:p>
                      <a:r>
                        <a:rPr lang="en-US" dirty="0" smtClean="0"/>
                        <a:t>0.00% IDLE</a:t>
                      </a:r>
                      <a:endParaRPr lang="en-AU" dirty="0"/>
                    </a:p>
                  </a:txBody>
                  <a:tcPr/>
                </a:tc>
                <a:tc>
                  <a:txBody>
                    <a:bodyPr/>
                    <a:lstStyle/>
                    <a:p>
                      <a:r>
                        <a:rPr lang="en-AU" dirty="0" smtClean="0"/>
                        <a:t>46.75MB/FULL</a:t>
                      </a:r>
                      <a:endParaRPr lang="en-AU" dirty="0"/>
                    </a:p>
                  </a:txBody>
                  <a:tcPr/>
                </a:tc>
                <a:tc>
                  <a:txBody>
                    <a:bodyPr/>
                    <a:lstStyle/>
                    <a:p>
                      <a:r>
                        <a:rPr lang="en-US" dirty="0" smtClean="0"/>
                        <a:t>0.31%</a:t>
                      </a:r>
                      <a:endParaRPr lang="en-AU" dirty="0"/>
                    </a:p>
                  </a:txBody>
                  <a:tcPr/>
                </a:tc>
                <a:tc>
                  <a:txBody>
                    <a:bodyPr/>
                    <a:lstStyle/>
                    <a:p>
                      <a:r>
                        <a:rPr lang="en-AU" dirty="0" smtClean="0"/>
                        <a:t>367.6 MB / 36.55 MB</a:t>
                      </a:r>
                      <a:endParaRPr lang="en-AU" dirty="0"/>
                    </a:p>
                  </a:txBody>
                  <a:tcPr/>
                </a:tc>
                <a:tc>
                  <a:txBody>
                    <a:bodyPr/>
                    <a:lstStyle/>
                    <a:p>
                      <a:r>
                        <a:rPr lang="en-AU" dirty="0" smtClean="0"/>
                        <a:t>12.54 GB / 398.5 MB</a:t>
                      </a:r>
                      <a:endParaRPr lang="en-AU" dirty="0"/>
                    </a:p>
                  </a:txBody>
                  <a:tcPr/>
                </a:tc>
              </a:tr>
              <a:tr h="370840">
                <a:tc>
                  <a:txBody>
                    <a:bodyPr/>
                    <a:lstStyle/>
                    <a:p>
                      <a:r>
                        <a:rPr lang="en-US" dirty="0" smtClean="0"/>
                        <a:t>FCCMDB</a:t>
                      </a:r>
                      <a:endParaRPr lang="en-AU" dirty="0"/>
                    </a:p>
                  </a:txBody>
                  <a:tcPr/>
                </a:tc>
                <a:tc>
                  <a:txBody>
                    <a:bodyPr/>
                    <a:lstStyle/>
                    <a:p>
                      <a:r>
                        <a:rPr lang="en-US" dirty="0" smtClean="0"/>
                        <a:t>Oracle DB</a:t>
                      </a:r>
                      <a:endParaRPr lang="en-AU" dirty="0"/>
                    </a:p>
                  </a:txBody>
                  <a:tcPr/>
                </a:tc>
                <a:tc>
                  <a:txBody>
                    <a:bodyPr/>
                    <a:lstStyle/>
                    <a:p>
                      <a:r>
                        <a:rPr lang="en-US" dirty="0" smtClean="0"/>
                        <a:t>0.30% IDLE</a:t>
                      </a:r>
                      <a:endParaRPr lang="en-AU" dirty="0"/>
                    </a:p>
                  </a:txBody>
                  <a:tcPr/>
                </a:tc>
                <a:tc>
                  <a:txBody>
                    <a:bodyPr/>
                    <a:lstStyle/>
                    <a:p>
                      <a:r>
                        <a:rPr lang="en-AU" dirty="0" smtClean="0"/>
                        <a:t>3.281GB / FULL</a:t>
                      </a:r>
                      <a:endParaRPr lang="en-AU" dirty="0"/>
                    </a:p>
                  </a:txBody>
                  <a:tcPr/>
                </a:tc>
                <a:tc>
                  <a:txBody>
                    <a:bodyPr/>
                    <a:lstStyle/>
                    <a:p>
                      <a:r>
                        <a:rPr lang="en-US" dirty="0" smtClean="0"/>
                        <a:t>22.34%</a:t>
                      </a:r>
                      <a:endParaRPr lang="en-AU" dirty="0"/>
                    </a:p>
                  </a:txBody>
                  <a:tcPr/>
                </a:tc>
                <a:tc>
                  <a:txBody>
                    <a:bodyPr/>
                    <a:lstStyle/>
                    <a:p>
                      <a:r>
                        <a:rPr lang="en-AU" dirty="0" smtClean="0"/>
                        <a:t>326.5 MB / 423.4 MB</a:t>
                      </a:r>
                      <a:endParaRPr lang="en-AU" dirty="0"/>
                    </a:p>
                  </a:txBody>
                  <a:tcPr/>
                </a:tc>
                <a:tc>
                  <a:txBody>
                    <a:bodyPr/>
                    <a:lstStyle/>
                    <a:p>
                      <a:r>
                        <a:rPr lang="en-AU" dirty="0" smtClean="0"/>
                        <a:t>121.6 GB / 503.6 GB</a:t>
                      </a:r>
                      <a:endParaRPr lang="en-AU" dirty="0"/>
                    </a:p>
                  </a:txBody>
                  <a:tcPr/>
                </a:tc>
              </a:tr>
            </a:tbl>
          </a:graphicData>
        </a:graphic>
      </p:graphicFrame>
      <p:sp>
        <p:nvSpPr>
          <p:cNvPr id="6" name="Rectangle 5"/>
          <p:cNvSpPr/>
          <p:nvPr/>
        </p:nvSpPr>
        <p:spPr>
          <a:xfrm>
            <a:off x="227012" y="213360"/>
            <a:ext cx="7981159" cy="646331"/>
          </a:xfrm>
          <a:prstGeom prst="rect">
            <a:avLst/>
          </a:prstGeom>
        </p:spPr>
        <p:txBody>
          <a:bodyPr wrap="none">
            <a:spAutoFit/>
          </a:bodyPr>
          <a:lstStyle/>
          <a:p>
            <a:pPr lvl="0" fontAlgn="base">
              <a:spcBef>
                <a:spcPct val="0"/>
              </a:spcBef>
              <a:spcAft>
                <a:spcPct val="0"/>
              </a:spcAft>
            </a:pPr>
            <a:r>
              <a:rPr lang="en-US" altLang="en-US" sz="3600" dirty="0" smtClean="0">
                <a:solidFill>
                  <a:srgbClr val="57585B"/>
                </a:solidFill>
                <a:ea typeface="Calibri" pitchFamily="34" charset="0"/>
                <a:cs typeface="Arial" pitchFamily="34" charset="0"/>
              </a:rPr>
              <a:t>Docker Performance / Overhead Statistics</a:t>
            </a:r>
            <a:endParaRPr lang="en-AU" altLang="en-US" sz="3600" dirty="0">
              <a:cs typeface="Arial" pitchFamily="34" charset="0"/>
            </a:endParaRPr>
          </a:p>
        </p:txBody>
      </p:sp>
      <p:sp>
        <p:nvSpPr>
          <p:cNvPr id="7" name="TextBox 6"/>
          <p:cNvSpPr txBox="1"/>
          <p:nvPr/>
        </p:nvSpPr>
        <p:spPr>
          <a:xfrm>
            <a:off x="551543" y="4151086"/>
            <a:ext cx="9289143" cy="1407885"/>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r>
              <a:rPr lang="en-US" dirty="0" smtClean="0"/>
              <a:t>Docker stats –a gives FULL statistics on containers running in a host as above.</a:t>
            </a:r>
          </a:p>
          <a:p>
            <a:pPr marL="285750" indent="-285750">
              <a:lnSpc>
                <a:spcPct val="90000"/>
              </a:lnSpc>
              <a:buFont typeface="Arial" panose="020B0604020202020204" pitchFamily="34" charset="0"/>
              <a:buChar char="•"/>
            </a:pPr>
            <a:r>
              <a:rPr lang="en-US" dirty="0" smtClean="0"/>
              <a:t>Docker Worker is </a:t>
            </a:r>
            <a:r>
              <a:rPr lang="en-US" dirty="0"/>
              <a:t>2 VCPU, 15Gb </a:t>
            </a:r>
            <a:r>
              <a:rPr lang="en-US" dirty="0" smtClean="0"/>
              <a:t>RAM and containers are NOT constrained in resources.</a:t>
            </a:r>
          </a:p>
          <a:p>
            <a:pPr marL="285750" indent="-285750">
              <a:lnSpc>
                <a:spcPct val="90000"/>
              </a:lnSpc>
              <a:buFont typeface="Arial" panose="020B0604020202020204" pitchFamily="34" charset="0"/>
              <a:buChar char="•"/>
            </a:pPr>
            <a:r>
              <a:rPr lang="en-US" dirty="0" smtClean="0"/>
              <a:t>To constrain and isolate use GID,UID on containers and also CGROUPS in Linux.</a:t>
            </a:r>
          </a:p>
          <a:p>
            <a:pPr marL="285750" indent="-285750">
              <a:lnSpc>
                <a:spcPct val="90000"/>
              </a:lnSpc>
              <a:buFont typeface="Arial" panose="020B0604020202020204" pitchFamily="34" charset="0"/>
              <a:buChar char="•"/>
            </a:pPr>
            <a:r>
              <a:rPr lang="en-US" dirty="0" smtClean="0"/>
              <a:t>If executing a ‘ps’ command on the host you will see ALL container processes as they share the same userspace / kernel.  The container being the parent of a given process tree.</a:t>
            </a:r>
            <a:endParaRPr lang="en-AU" dirty="0"/>
          </a:p>
          <a:p>
            <a:pPr marL="285750" indent="-285750">
              <a:lnSpc>
                <a:spcPct val="90000"/>
              </a:lnSpc>
              <a:buFont typeface="Arial" panose="020B0604020202020204" pitchFamily="34" charset="0"/>
              <a:buChar char="•"/>
            </a:pPr>
            <a:endParaRPr lang="en-US" dirty="0" smtClean="0"/>
          </a:p>
          <a:p>
            <a:pPr marL="285750" indent="-285750">
              <a:lnSpc>
                <a:spcPct val="90000"/>
              </a:lnSpc>
              <a:buFont typeface="Arial" panose="020B0604020202020204" pitchFamily="34" charset="0"/>
              <a:buChar char="•"/>
            </a:pPr>
            <a:endParaRPr lang="en-AU" dirty="0" smtClean="0"/>
          </a:p>
        </p:txBody>
      </p:sp>
    </p:spTree>
    <p:extLst>
      <p:ext uri="{BB962C8B-B14F-4D97-AF65-F5344CB8AC3E}">
        <p14:creationId xmlns:p14="http://schemas.microsoft.com/office/powerpoint/2010/main" val="109975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823324" y="1074058"/>
            <a:ext cx="6840219" cy="5036457"/>
          </a:xfrm>
          <a:prstGeom prst="rect">
            <a:avLst/>
          </a:prstGeom>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nSpc>
                <a:spcPct val="90000"/>
              </a:lnSpc>
            </a:pPr>
            <a:r>
              <a:rPr lang="en-US" b="1" dirty="0" smtClean="0">
                <a:solidFill>
                  <a:srgbClr val="FF0000"/>
                </a:solidFill>
              </a:rPr>
              <a:t>Docker worker</a:t>
            </a:r>
            <a:endParaRPr lang="en-US" b="1" dirty="0">
              <a:solidFill>
                <a:srgbClr val="FF0000"/>
              </a:solidFill>
            </a:endParaRPr>
          </a:p>
        </p:txBody>
      </p:sp>
      <p:sp>
        <p:nvSpPr>
          <p:cNvPr id="3" name="Title 2"/>
          <p:cNvSpPr>
            <a:spLocks noGrp="1"/>
          </p:cNvSpPr>
          <p:nvPr>
            <p:ph type="title"/>
          </p:nvPr>
        </p:nvSpPr>
        <p:spPr>
          <a:xfrm>
            <a:off x="197990" y="-159646"/>
            <a:ext cx="11125200" cy="889000"/>
          </a:xfrm>
        </p:spPr>
        <p:txBody>
          <a:bodyPr/>
          <a:lstStyle/>
          <a:p>
            <a:r>
              <a:rPr lang="en-US" dirty="0" smtClean="0"/>
              <a:t>OFSAAI  – Docker Deployment Architecture</a:t>
            </a:r>
            <a:endParaRPr lang="en-US" dirty="0"/>
          </a:p>
        </p:txBody>
      </p:sp>
      <p:grpSp>
        <p:nvGrpSpPr>
          <p:cNvPr id="8" name="Group 65"/>
          <p:cNvGrpSpPr/>
          <p:nvPr/>
        </p:nvGrpSpPr>
        <p:grpSpPr>
          <a:xfrm>
            <a:off x="5747293" y="1370157"/>
            <a:ext cx="1542505" cy="979711"/>
            <a:chOff x="10393681" y="2582082"/>
            <a:chExt cx="1240972" cy="979711"/>
          </a:xfrm>
        </p:grpSpPr>
        <p:sp>
          <p:nvSpPr>
            <p:cNvPr id="55" name="Rectangle 54"/>
            <p:cNvSpPr/>
            <p:nvPr/>
          </p:nvSpPr>
          <p:spPr>
            <a:xfrm>
              <a:off x="10393681" y="2582082"/>
              <a:ext cx="1240972" cy="979711"/>
            </a:xfrm>
            <a:prstGeom prst="rect">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smtClean="0"/>
                <a:t>FCCMAPP</a:t>
              </a:r>
              <a:endParaRPr lang="en-US" dirty="0"/>
            </a:p>
          </p:txBody>
        </p:sp>
        <p:sp>
          <p:nvSpPr>
            <p:cNvPr id="56" name="Rectangle 55"/>
            <p:cNvSpPr/>
            <p:nvPr/>
          </p:nvSpPr>
          <p:spPr>
            <a:xfrm>
              <a:off x="10485121" y="2665358"/>
              <a:ext cx="1031965" cy="47119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OFSAAI Infrastructure</a:t>
              </a:r>
            </a:p>
          </p:txBody>
        </p:sp>
      </p:grpSp>
      <p:grpSp>
        <p:nvGrpSpPr>
          <p:cNvPr id="9" name="Group 79"/>
          <p:cNvGrpSpPr/>
          <p:nvPr/>
        </p:nvGrpSpPr>
        <p:grpSpPr>
          <a:xfrm>
            <a:off x="1050362" y="1363974"/>
            <a:ext cx="1547947" cy="923118"/>
            <a:chOff x="9130937" y="2582083"/>
            <a:chExt cx="1240972" cy="923118"/>
          </a:xfrm>
        </p:grpSpPr>
        <p:sp>
          <p:nvSpPr>
            <p:cNvPr id="81" name="Rectangle 80"/>
            <p:cNvSpPr/>
            <p:nvPr/>
          </p:nvSpPr>
          <p:spPr>
            <a:xfrm>
              <a:off x="9130937" y="2582083"/>
              <a:ext cx="1240972" cy="923118"/>
            </a:xfrm>
            <a:prstGeom prst="rect">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smtClean="0"/>
                <a:t>FCCMDB</a:t>
              </a:r>
              <a:endParaRPr lang="en-US" dirty="0"/>
            </a:p>
          </p:txBody>
        </p:sp>
        <p:sp>
          <p:nvSpPr>
            <p:cNvPr id="83" name="Rectangle 82"/>
            <p:cNvSpPr/>
            <p:nvPr/>
          </p:nvSpPr>
          <p:spPr>
            <a:xfrm>
              <a:off x="9292190" y="2782388"/>
              <a:ext cx="1031965" cy="300458"/>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smtClean="0"/>
                <a:t>Database</a:t>
              </a:r>
            </a:p>
          </p:txBody>
        </p:sp>
      </p:grpSp>
      <p:grpSp>
        <p:nvGrpSpPr>
          <p:cNvPr id="10" name="Group 37"/>
          <p:cNvGrpSpPr/>
          <p:nvPr/>
        </p:nvGrpSpPr>
        <p:grpSpPr>
          <a:xfrm>
            <a:off x="3339912" y="1363974"/>
            <a:ext cx="1547947" cy="1792869"/>
            <a:chOff x="1097282" y="2122714"/>
            <a:chExt cx="1547947" cy="1792869"/>
          </a:xfrm>
        </p:grpSpPr>
        <p:grpSp>
          <p:nvGrpSpPr>
            <p:cNvPr id="12" name="Group 49"/>
            <p:cNvGrpSpPr/>
            <p:nvPr/>
          </p:nvGrpSpPr>
          <p:grpSpPr>
            <a:xfrm>
              <a:off x="1097282" y="2122714"/>
              <a:ext cx="1547947" cy="1792869"/>
              <a:chOff x="9130937" y="2139042"/>
              <a:chExt cx="1240972" cy="1792869"/>
            </a:xfrm>
          </p:grpSpPr>
          <p:sp>
            <p:nvSpPr>
              <p:cNvPr id="52" name="Rectangle 51"/>
              <p:cNvSpPr/>
              <p:nvPr/>
            </p:nvSpPr>
            <p:spPr>
              <a:xfrm>
                <a:off x="9130937" y="2139042"/>
                <a:ext cx="1240972" cy="1792869"/>
              </a:xfrm>
              <a:prstGeom prst="rect">
                <a:avLst/>
              </a:prstGeom>
              <a:solidFill>
                <a:srgbClr val="FF00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dirty="0" smtClean="0"/>
                  <a:t>FCCMFMWAS</a:t>
                </a:r>
                <a:endParaRPr lang="en-US" dirty="0"/>
              </a:p>
            </p:txBody>
          </p:sp>
          <p:sp>
            <p:nvSpPr>
              <p:cNvPr id="53" name="Rectangle 52"/>
              <p:cNvSpPr/>
              <p:nvPr/>
            </p:nvSpPr>
            <p:spPr>
              <a:xfrm>
                <a:off x="9222378" y="3020963"/>
                <a:ext cx="1031965" cy="5239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smtClean="0"/>
                  <a:t>Admin Server WebLogic </a:t>
                </a:r>
              </a:p>
            </p:txBody>
          </p:sp>
          <p:sp>
            <p:nvSpPr>
              <p:cNvPr id="54" name="Rectangle 53"/>
              <p:cNvSpPr/>
              <p:nvPr/>
            </p:nvSpPr>
            <p:spPr>
              <a:xfrm>
                <a:off x="9222378" y="2214374"/>
                <a:ext cx="1031965" cy="737846"/>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r>
                  <a:rPr lang="en-US" sz="1400" dirty="0" smtClean="0"/>
                  <a:t>FCCM_Domain</a:t>
                </a:r>
              </a:p>
            </p:txBody>
          </p:sp>
        </p:grpSp>
        <p:sp>
          <p:nvSpPr>
            <p:cNvPr id="30" name="Rectangle 29"/>
            <p:cNvSpPr/>
            <p:nvPr/>
          </p:nvSpPr>
          <p:spPr>
            <a:xfrm>
              <a:off x="1353313" y="2306322"/>
              <a:ext cx="981524" cy="300458"/>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/OFSAAI</a:t>
              </a:r>
            </a:p>
          </p:txBody>
        </p:sp>
      </p:grpSp>
      <p:sp>
        <p:nvSpPr>
          <p:cNvPr id="15" name="Rectangle 14"/>
          <p:cNvSpPr/>
          <p:nvPr/>
        </p:nvSpPr>
        <p:spPr>
          <a:xfrm>
            <a:off x="986971" y="4151086"/>
            <a:ext cx="6604000" cy="1669143"/>
          </a:xfrm>
          <a:prstGeom prst="rect">
            <a:avLst/>
          </a:prstGeom>
          <a:solidFill>
            <a:srgbClr val="00B0F0">
              <a:alpha val="21961"/>
            </a:srgb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nSpc>
                <a:spcPct val="90000"/>
              </a:lnSpc>
            </a:pPr>
            <a:r>
              <a:rPr lang="en-US" b="1" dirty="0" smtClean="0">
                <a:solidFill>
                  <a:schemeClr val="tx1"/>
                </a:solidFill>
              </a:rPr>
              <a:t>/u01/data (persistent volumes)</a:t>
            </a:r>
            <a:endParaRPr lang="en-AU" b="1" dirty="0" smtClean="0">
              <a:solidFill>
                <a:schemeClr val="tx1"/>
              </a:solidFill>
            </a:endParaRPr>
          </a:p>
        </p:txBody>
      </p:sp>
      <p:sp>
        <p:nvSpPr>
          <p:cNvPr id="14" name="TextBox 13"/>
          <p:cNvSpPr txBox="1"/>
          <p:nvPr/>
        </p:nvSpPr>
        <p:spPr>
          <a:xfrm>
            <a:off x="3713236" y="4325240"/>
            <a:ext cx="1628015" cy="1074077"/>
          </a:xfrm>
          <a:prstGeom prst="rect">
            <a:avLst/>
          </a:prstGeom>
          <a:solidFill>
            <a:srgbClr val="FFFF00"/>
          </a:solidFill>
          <a:ln>
            <a:solidFill>
              <a:srgbClr val="46575E"/>
            </a:solidFill>
          </a:ln>
        </p:spPr>
        <p:txBody>
          <a:bodyPr wrap="square" lIns="0" tIns="0" rIns="0" bIns="0" rtlCol="0">
            <a:noAutofit/>
          </a:bodyPr>
          <a:lstStyle/>
          <a:p>
            <a:pPr>
              <a:lnSpc>
                <a:spcPct val="90000"/>
              </a:lnSpc>
            </a:pPr>
            <a:r>
              <a:rPr lang="en-US" b="1" dirty="0" smtClean="0"/>
              <a:t>DBF / Config:</a:t>
            </a:r>
          </a:p>
          <a:p>
            <a:pPr>
              <a:lnSpc>
                <a:spcPct val="90000"/>
              </a:lnSpc>
            </a:pPr>
            <a:r>
              <a:rPr lang="en-US" b="1" dirty="0" smtClean="0"/>
              <a:t>ORCL (CDB)</a:t>
            </a:r>
          </a:p>
          <a:p>
            <a:pPr>
              <a:lnSpc>
                <a:spcPct val="90000"/>
              </a:lnSpc>
            </a:pPr>
            <a:r>
              <a:rPr lang="en-US" b="1" dirty="0" smtClean="0"/>
              <a:t>ORCLPDB1 (PDB)</a:t>
            </a:r>
          </a:p>
          <a:p>
            <a:pPr>
              <a:lnSpc>
                <a:spcPct val="90000"/>
              </a:lnSpc>
            </a:pPr>
            <a:r>
              <a:rPr lang="en-US" dirty="0"/>
              <a:t> </a:t>
            </a:r>
            <a:r>
              <a:rPr lang="en-US" dirty="0" smtClean="0"/>
              <a:t>       (DB)</a:t>
            </a:r>
            <a:endParaRPr lang="en-AU" dirty="0" smtClean="0"/>
          </a:p>
        </p:txBody>
      </p:sp>
      <p:sp>
        <p:nvSpPr>
          <p:cNvPr id="36" name="TextBox 35"/>
          <p:cNvSpPr txBox="1"/>
          <p:nvPr/>
        </p:nvSpPr>
        <p:spPr>
          <a:xfrm>
            <a:off x="5984680" y="4361529"/>
            <a:ext cx="1477429" cy="1052302"/>
          </a:xfrm>
          <a:prstGeom prst="rect">
            <a:avLst/>
          </a:prstGeom>
          <a:solidFill>
            <a:srgbClr val="FFFF00"/>
          </a:solidFill>
          <a:ln>
            <a:solidFill>
              <a:srgbClr val="46575E"/>
            </a:solidFill>
          </a:ln>
        </p:spPr>
        <p:txBody>
          <a:bodyPr wrap="square" lIns="0" tIns="0" rIns="0" bIns="0" rtlCol="0">
            <a:noAutofit/>
          </a:bodyPr>
          <a:lstStyle/>
          <a:p>
            <a:pPr>
              <a:lnSpc>
                <a:spcPct val="90000"/>
              </a:lnSpc>
            </a:pPr>
            <a:r>
              <a:rPr lang="en-US" b="1" dirty="0" smtClean="0"/>
              <a:t>DOWNLOAD,</a:t>
            </a:r>
          </a:p>
          <a:p>
            <a:pPr>
              <a:lnSpc>
                <a:spcPct val="90000"/>
              </a:lnSpc>
            </a:pPr>
            <a:r>
              <a:rPr lang="en-US" b="1" dirty="0" smtClean="0"/>
              <a:t>FICHOME</a:t>
            </a:r>
          </a:p>
          <a:p>
            <a:pPr>
              <a:lnSpc>
                <a:spcPct val="90000"/>
              </a:lnSpc>
            </a:pPr>
            <a:r>
              <a:rPr lang="en-US" b="1" dirty="0" smtClean="0"/>
              <a:t>FTPSHARE</a:t>
            </a:r>
          </a:p>
          <a:p>
            <a:pPr>
              <a:lnSpc>
                <a:spcPct val="90000"/>
              </a:lnSpc>
            </a:pPr>
            <a:r>
              <a:rPr lang="en-US" dirty="0"/>
              <a:t> </a:t>
            </a:r>
            <a:r>
              <a:rPr lang="en-US" dirty="0" smtClean="0"/>
              <a:t>       (FCCM)</a:t>
            </a:r>
            <a:endParaRPr lang="en-AU" dirty="0" smtClean="0"/>
          </a:p>
        </p:txBody>
      </p:sp>
      <p:sp>
        <p:nvSpPr>
          <p:cNvPr id="37" name="TextBox 36"/>
          <p:cNvSpPr txBox="1"/>
          <p:nvPr/>
        </p:nvSpPr>
        <p:spPr>
          <a:xfrm>
            <a:off x="1314992" y="4354267"/>
            <a:ext cx="1628015" cy="841849"/>
          </a:xfrm>
          <a:prstGeom prst="rect">
            <a:avLst/>
          </a:prstGeom>
          <a:solidFill>
            <a:srgbClr val="FFFF00"/>
          </a:solidFill>
          <a:ln>
            <a:solidFill>
              <a:srgbClr val="46575E"/>
            </a:solidFill>
          </a:ln>
        </p:spPr>
        <p:txBody>
          <a:bodyPr wrap="square" lIns="0" tIns="0" rIns="0" bIns="0" rtlCol="0">
            <a:noAutofit/>
          </a:bodyPr>
          <a:lstStyle/>
          <a:p>
            <a:pPr>
              <a:lnSpc>
                <a:spcPct val="90000"/>
              </a:lnSpc>
            </a:pPr>
            <a:r>
              <a:rPr lang="en-US" b="1" dirty="0" smtClean="0"/>
              <a:t>FMW Domain:</a:t>
            </a:r>
          </a:p>
          <a:p>
            <a:pPr>
              <a:lnSpc>
                <a:spcPct val="90000"/>
              </a:lnSpc>
            </a:pPr>
            <a:r>
              <a:rPr lang="en-US" b="1" dirty="0" smtClean="0"/>
              <a:t>FCCM_DOMAIN</a:t>
            </a:r>
          </a:p>
          <a:p>
            <a:pPr>
              <a:lnSpc>
                <a:spcPct val="90000"/>
              </a:lnSpc>
            </a:pPr>
            <a:r>
              <a:rPr lang="en-US" dirty="0" smtClean="0"/>
              <a:t>        (FMW)</a:t>
            </a:r>
            <a:endParaRPr lang="en-AU" dirty="0" smtClean="0"/>
          </a:p>
        </p:txBody>
      </p:sp>
      <p:cxnSp>
        <p:nvCxnSpPr>
          <p:cNvPr id="17" name="Straight Arrow Connector 16"/>
          <p:cNvCxnSpPr/>
          <p:nvPr/>
        </p:nvCxnSpPr>
        <p:spPr>
          <a:xfrm>
            <a:off x="7111997" y="1982679"/>
            <a:ext cx="14515" cy="2371588"/>
          </a:xfrm>
          <a:prstGeom prst="straightConnector1">
            <a:avLst/>
          </a:prstGeom>
          <a:ln w="4762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71185" y="1975425"/>
            <a:ext cx="14515" cy="2371588"/>
          </a:xfrm>
          <a:prstGeom prst="straightConnector1">
            <a:avLst/>
          </a:prstGeom>
          <a:ln w="4762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538743" y="1975425"/>
            <a:ext cx="28670" cy="2386104"/>
          </a:xfrm>
          <a:prstGeom prst="straightConnector1">
            <a:avLst/>
          </a:prstGeom>
          <a:ln w="4762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748251" y="2013800"/>
            <a:ext cx="199457" cy="10783"/>
          </a:xfrm>
          <a:prstGeom prst="straightConnector1">
            <a:avLst/>
          </a:prstGeom>
          <a:ln w="41275">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856843" y="1656644"/>
            <a:ext cx="890450" cy="0"/>
          </a:xfrm>
          <a:prstGeom prst="line">
            <a:avLst/>
          </a:prstGeom>
          <a:ln w="19050">
            <a:solidFill>
              <a:schemeClr val="accent5"/>
            </a:solidFill>
            <a:prstDash val="lgDash"/>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808041" y="1145934"/>
            <a:ext cx="4445798" cy="0"/>
          </a:xfrm>
          <a:prstGeom prst="line">
            <a:avLst/>
          </a:prstGeom>
          <a:ln w="19050">
            <a:solidFill>
              <a:schemeClr val="accent5"/>
            </a:solidFill>
            <a:prstDash val="lgDash"/>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255657" y="1145207"/>
            <a:ext cx="0" cy="224950"/>
          </a:xfrm>
          <a:prstGeom prst="line">
            <a:avLst/>
          </a:prstGeom>
          <a:ln w="19050">
            <a:solidFill>
              <a:schemeClr val="accent5"/>
            </a:solidFill>
            <a:prstDash val="lgDash"/>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645229" y="1652812"/>
            <a:ext cx="663667" cy="0"/>
          </a:xfrm>
          <a:prstGeom prst="line">
            <a:avLst/>
          </a:prstGeom>
          <a:ln w="19050">
            <a:solidFill>
              <a:schemeClr val="accent5"/>
            </a:solidFill>
            <a:prstDash val="lgDash"/>
            <a:miter lim="800000"/>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837714" y="1132114"/>
            <a:ext cx="4078515" cy="5268686"/>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r>
              <a:rPr lang="en-US" dirty="0" smtClean="0"/>
              <a:t>FCCMDB is created / started exposing port 1521 and the ORCL/ORCLPDB1 instance 12.2.0.1 EE.</a:t>
            </a:r>
          </a:p>
          <a:p>
            <a:pPr marL="285750" indent="-285750">
              <a:lnSpc>
                <a:spcPct val="90000"/>
              </a:lnSpc>
              <a:buFont typeface="Arial" panose="020B0604020202020204" pitchFamily="34" charset="0"/>
              <a:buChar char="•"/>
            </a:pPr>
            <a:r>
              <a:rPr lang="en-US" dirty="0" smtClean="0"/>
              <a:t>FCCMFMWAS created / started exposing port 7001 as 9001 and an admin server running in the FCCM_DOMAIN / Infra_cluster1 12.2.1.3 FMW.</a:t>
            </a:r>
          </a:p>
          <a:p>
            <a:pPr marL="285750" indent="-285750">
              <a:lnSpc>
                <a:spcPct val="90000"/>
              </a:lnSpc>
              <a:buFont typeface="Arial" panose="020B0604020202020204" pitchFamily="34" charset="0"/>
              <a:buChar char="•"/>
            </a:pPr>
            <a:r>
              <a:rPr lang="en-US" dirty="0" smtClean="0"/>
              <a:t>FCCMAPP created / started exposing OFSAAI ports. If first start runs OSC.sh / Setup.sh and a web deployment hands off with image configuration.</a:t>
            </a:r>
          </a:p>
          <a:p>
            <a:pPr marL="285750" indent="-285750">
              <a:lnSpc>
                <a:spcPct val="90000"/>
              </a:lnSpc>
              <a:buFont typeface="Arial" panose="020B0604020202020204" pitchFamily="34" charset="0"/>
              <a:buChar char="•"/>
            </a:pPr>
            <a:endParaRPr lang="en-US" dirty="0"/>
          </a:p>
          <a:p>
            <a:pPr marL="285750" indent="-285750">
              <a:lnSpc>
                <a:spcPct val="90000"/>
              </a:lnSpc>
              <a:buFont typeface="Arial" panose="020B0604020202020204" pitchFamily="34" charset="0"/>
              <a:buChar char="•"/>
            </a:pPr>
            <a:r>
              <a:rPr lang="en-US" dirty="0" smtClean="0"/>
              <a:t>All 3 containers are networked using the link command and named hosts in run. *</a:t>
            </a:r>
          </a:p>
          <a:p>
            <a:pPr marL="285750" indent="-285750">
              <a:lnSpc>
                <a:spcPct val="90000"/>
              </a:lnSpc>
              <a:buFont typeface="Arial" panose="020B0604020202020204" pitchFamily="34" charset="0"/>
              <a:buChar char="•"/>
            </a:pPr>
            <a:r>
              <a:rPr lang="en-US" dirty="0" smtClean="0"/>
              <a:t>Docker storage is overlayfs in run. *</a:t>
            </a:r>
          </a:p>
          <a:p>
            <a:pPr marL="285750" indent="-285750">
              <a:lnSpc>
                <a:spcPct val="90000"/>
              </a:lnSpc>
              <a:buFont typeface="Arial" panose="020B0604020202020204" pitchFamily="34" charset="0"/>
              <a:buChar char="•"/>
            </a:pPr>
            <a:r>
              <a:rPr lang="en-US" dirty="0" smtClean="0"/>
              <a:t>Persistence is on docker host mapped directory during run of container.</a:t>
            </a:r>
          </a:p>
          <a:p>
            <a:pPr marL="285750" indent="-285750">
              <a:lnSpc>
                <a:spcPct val="90000"/>
              </a:lnSpc>
              <a:buFont typeface="Arial" panose="020B0604020202020204" pitchFamily="34" charset="0"/>
              <a:buChar char="•"/>
            </a:pPr>
            <a:r>
              <a:rPr lang="en-US" dirty="0" smtClean="0"/>
              <a:t>NOTE: Persistent objects content versus Image is to survive restart or rebuild</a:t>
            </a:r>
          </a:p>
          <a:p>
            <a:pPr>
              <a:lnSpc>
                <a:spcPct val="90000"/>
              </a:lnSpc>
            </a:pPr>
            <a:endParaRPr lang="en-US" dirty="0" smtClean="0"/>
          </a:p>
          <a:p>
            <a:pPr>
              <a:lnSpc>
                <a:spcPct val="90000"/>
              </a:lnSpc>
            </a:pPr>
            <a:r>
              <a:rPr lang="en-US" b="1" dirty="0" smtClean="0"/>
              <a:t>* Docker version 1.12 in OCC</a:t>
            </a:r>
            <a:endParaRPr lang="en-AU" b="1" dirty="0" smtClean="0"/>
          </a:p>
        </p:txBody>
      </p:sp>
      <p:cxnSp>
        <p:nvCxnSpPr>
          <p:cNvPr id="47" name="Straight Connector 46"/>
          <p:cNvCxnSpPr>
            <a:endCxn id="81" idx="0"/>
          </p:cNvCxnSpPr>
          <p:nvPr/>
        </p:nvCxnSpPr>
        <p:spPr>
          <a:xfrm>
            <a:off x="1808041" y="1145934"/>
            <a:ext cx="16295" cy="21804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977063" y="1058850"/>
            <a:ext cx="1464308" cy="305124"/>
          </a:xfrm>
          <a:prstGeom prst="rect">
            <a:avLst/>
          </a:prstGeom>
          <a:noFill/>
        </p:spPr>
        <p:txBody>
          <a:bodyPr wrap="square" lIns="0" tIns="0" rIns="0" bIns="0" rtlCol="0">
            <a:noAutofit/>
          </a:bodyPr>
          <a:lstStyle/>
          <a:p>
            <a:pPr>
              <a:lnSpc>
                <a:spcPct val="90000"/>
              </a:lnSpc>
            </a:pPr>
            <a:r>
              <a:rPr lang="en-US" dirty="0" smtClean="0"/>
              <a:t>Network Link</a:t>
            </a:r>
            <a:endParaRPr lang="en-AU" dirty="0" smtClean="0"/>
          </a:p>
        </p:txBody>
      </p:sp>
      <p:sp>
        <p:nvSpPr>
          <p:cNvPr id="71" name="TextBox 70"/>
          <p:cNvSpPr txBox="1"/>
          <p:nvPr/>
        </p:nvSpPr>
        <p:spPr>
          <a:xfrm>
            <a:off x="2184175" y="3189881"/>
            <a:ext cx="805770" cy="218040"/>
          </a:xfrm>
          <a:prstGeom prst="rect">
            <a:avLst/>
          </a:prstGeom>
          <a:noFill/>
        </p:spPr>
        <p:txBody>
          <a:bodyPr wrap="square" lIns="0" tIns="0" rIns="0" bIns="0" rtlCol="0">
            <a:noAutofit/>
          </a:bodyPr>
          <a:lstStyle/>
          <a:p>
            <a:pPr>
              <a:lnSpc>
                <a:spcPct val="90000"/>
              </a:lnSpc>
            </a:pPr>
            <a:r>
              <a:rPr lang="en-US" dirty="0" smtClean="0"/>
              <a:t>Storage</a:t>
            </a:r>
            <a:endParaRPr lang="en-AU" dirty="0" smtClean="0"/>
          </a:p>
        </p:txBody>
      </p:sp>
      <p:sp>
        <p:nvSpPr>
          <p:cNvPr id="72" name="TextBox 71"/>
          <p:cNvSpPr txBox="1"/>
          <p:nvPr/>
        </p:nvSpPr>
        <p:spPr>
          <a:xfrm>
            <a:off x="4586245" y="3342281"/>
            <a:ext cx="805770" cy="218040"/>
          </a:xfrm>
          <a:prstGeom prst="rect">
            <a:avLst/>
          </a:prstGeom>
          <a:noFill/>
        </p:spPr>
        <p:txBody>
          <a:bodyPr wrap="square" lIns="0" tIns="0" rIns="0" bIns="0" rtlCol="0">
            <a:noAutofit/>
          </a:bodyPr>
          <a:lstStyle/>
          <a:p>
            <a:pPr>
              <a:lnSpc>
                <a:spcPct val="90000"/>
              </a:lnSpc>
            </a:pPr>
            <a:r>
              <a:rPr lang="en-US" dirty="0" smtClean="0"/>
              <a:t>Storage</a:t>
            </a:r>
            <a:endParaRPr lang="en-AU" dirty="0" smtClean="0"/>
          </a:p>
        </p:txBody>
      </p:sp>
      <p:sp>
        <p:nvSpPr>
          <p:cNvPr id="73" name="TextBox 72"/>
          <p:cNvSpPr txBox="1"/>
          <p:nvPr/>
        </p:nvSpPr>
        <p:spPr>
          <a:xfrm>
            <a:off x="6634657" y="3332088"/>
            <a:ext cx="805770" cy="218040"/>
          </a:xfrm>
          <a:prstGeom prst="rect">
            <a:avLst/>
          </a:prstGeom>
          <a:noFill/>
        </p:spPr>
        <p:txBody>
          <a:bodyPr wrap="square" lIns="0" tIns="0" rIns="0" bIns="0" rtlCol="0">
            <a:noAutofit/>
          </a:bodyPr>
          <a:lstStyle/>
          <a:p>
            <a:pPr>
              <a:lnSpc>
                <a:spcPct val="90000"/>
              </a:lnSpc>
            </a:pPr>
            <a:r>
              <a:rPr lang="en-US" dirty="0" smtClean="0"/>
              <a:t>Storage</a:t>
            </a:r>
            <a:endParaRPr lang="en-AU" dirty="0" smtClean="0"/>
          </a:p>
        </p:txBody>
      </p:sp>
    </p:spTree>
    <p:extLst>
      <p:ext uri="{BB962C8B-B14F-4D97-AF65-F5344CB8AC3E}">
        <p14:creationId xmlns:p14="http://schemas.microsoft.com/office/powerpoint/2010/main" val="39439386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a:t>
            </a:r>
            <a:endParaRPr lang="en-US" dirty="0"/>
          </a:p>
        </p:txBody>
      </p:sp>
      <p:sp>
        <p:nvSpPr>
          <p:cNvPr id="3" name="Title 2"/>
          <p:cNvSpPr>
            <a:spLocks noGrp="1"/>
          </p:cNvSpPr>
          <p:nvPr>
            <p:ph type="title"/>
          </p:nvPr>
        </p:nvSpPr>
        <p:spPr>
          <a:xfrm>
            <a:off x="270560" y="-101590"/>
            <a:ext cx="11125200" cy="889000"/>
          </a:xfrm>
        </p:spPr>
        <p:txBody>
          <a:bodyPr/>
          <a:lstStyle/>
          <a:p>
            <a:r>
              <a:rPr lang="en-US" dirty="0" smtClean="0"/>
              <a:t>OFSAAI Docker Containers Build Process </a:t>
            </a:r>
            <a:endParaRPr lang="en-AU" dirty="0"/>
          </a:p>
        </p:txBody>
      </p:sp>
      <p:pic>
        <p:nvPicPr>
          <p:cNvPr id="4" name="Content Placeholder 7" descr="Screenshot from 2016-02-17 12-43-00.png"/>
          <p:cNvPicPr>
            <a:picLocks noChangeAspect="1"/>
          </p:cNvPicPr>
          <p:nvPr/>
        </p:nvPicPr>
        <p:blipFill>
          <a:blip r:embed="rId2"/>
          <a:stretch>
            <a:fillRect/>
          </a:stretch>
        </p:blipFill>
        <p:spPr>
          <a:xfrm>
            <a:off x="504244" y="1158285"/>
            <a:ext cx="1621557" cy="85217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4244" y="2235212"/>
            <a:ext cx="1730956" cy="232228"/>
          </a:xfrm>
          <a:prstGeom prst="rect">
            <a:avLst/>
          </a:prstGeom>
          <a:noFill/>
        </p:spPr>
        <p:txBody>
          <a:bodyPr wrap="square" lIns="0" tIns="0" rIns="0" bIns="0" rtlCol="0">
            <a:noAutofit/>
          </a:bodyPr>
          <a:lstStyle/>
          <a:p>
            <a:pPr>
              <a:lnSpc>
                <a:spcPct val="90000"/>
              </a:lnSpc>
            </a:pPr>
            <a:r>
              <a:rPr lang="en-US" b="1" u="sng" dirty="0" smtClean="0"/>
              <a:t>Git Hub Pull Repo</a:t>
            </a:r>
            <a:endParaRPr lang="en-AU" b="1" u="sng" dirty="0" smtClean="0"/>
          </a:p>
        </p:txBody>
      </p:sp>
      <p:graphicFrame>
        <p:nvGraphicFramePr>
          <p:cNvPr id="7" name="Table 6"/>
          <p:cNvGraphicFramePr>
            <a:graphicFrameLocks noGrp="1"/>
          </p:cNvGraphicFramePr>
          <p:nvPr>
            <p:extLst>
              <p:ext uri="{D42A27DB-BD31-4B8C-83A1-F6EECF244321}">
                <p14:modId xmlns:p14="http://schemas.microsoft.com/office/powerpoint/2010/main" val="1848600372"/>
              </p:ext>
            </p:extLst>
          </p:nvPr>
        </p:nvGraphicFramePr>
        <p:xfrm>
          <a:off x="2525484" y="3033483"/>
          <a:ext cx="8125884" cy="2123440"/>
        </p:xfrm>
        <a:graphic>
          <a:graphicData uri="http://schemas.openxmlformats.org/drawingml/2006/table">
            <a:tbl>
              <a:tblPr firstRow="1" bandRow="1">
                <a:tableStyleId>{5FD0F851-EC5A-4D38-B0AD-8093EC10F338}</a:tableStyleId>
              </a:tblPr>
              <a:tblGrid>
                <a:gridCol w="4062942"/>
                <a:gridCol w="4062942"/>
              </a:tblGrid>
              <a:tr h="370840">
                <a:tc>
                  <a:txBody>
                    <a:bodyPr/>
                    <a:lstStyle/>
                    <a:p>
                      <a:r>
                        <a:rPr lang="en-US" dirty="0" smtClean="0"/>
                        <a:t>File / Directory</a:t>
                      </a:r>
                      <a:endParaRPr lang="en-AU" dirty="0"/>
                    </a:p>
                  </a:txBody>
                  <a:tcPr/>
                </a:tc>
                <a:tc>
                  <a:txBody>
                    <a:bodyPr/>
                    <a:lstStyle/>
                    <a:p>
                      <a:r>
                        <a:rPr lang="en-US" dirty="0" smtClean="0"/>
                        <a:t>Comment</a:t>
                      </a:r>
                      <a:endParaRPr lang="en-AU" dirty="0"/>
                    </a:p>
                  </a:txBody>
                  <a:tcPr/>
                </a:tc>
              </a:tr>
              <a:tr h="370840">
                <a:tc>
                  <a:txBody>
                    <a:bodyPr/>
                    <a:lstStyle/>
                    <a:p>
                      <a:r>
                        <a:rPr lang="en-US" dirty="0" smtClean="0"/>
                        <a:t>8.0.4 Directory</a:t>
                      </a:r>
                      <a:endParaRPr lang="en-AU" dirty="0"/>
                    </a:p>
                  </a:txBody>
                  <a:tcPr/>
                </a:tc>
                <a:tc>
                  <a:txBody>
                    <a:bodyPr/>
                    <a:lstStyle/>
                    <a:p>
                      <a:r>
                        <a:rPr lang="en-US" dirty="0" smtClean="0"/>
                        <a:t>Contains all dockerfiles, scripts and configuration for the build</a:t>
                      </a:r>
                      <a:endParaRPr lang="en-AU" dirty="0"/>
                    </a:p>
                  </a:txBody>
                  <a:tcPr/>
                </a:tc>
              </a:tr>
              <a:tr h="370840">
                <a:tc>
                  <a:txBody>
                    <a:bodyPr/>
                    <a:lstStyle/>
                    <a:p>
                      <a:r>
                        <a:rPr lang="en-AU" dirty="0" smtClean="0"/>
                        <a:t>buildDockerImage.sh</a:t>
                      </a:r>
                      <a:endParaRPr lang="en-AU" dirty="0"/>
                    </a:p>
                  </a:txBody>
                  <a:tcPr/>
                </a:tc>
                <a:tc>
                  <a:txBody>
                    <a:bodyPr/>
                    <a:lstStyle/>
                    <a:p>
                      <a:r>
                        <a:rPr lang="en-US" dirty="0" smtClean="0"/>
                        <a:t>Build script to make the image</a:t>
                      </a:r>
                      <a:endParaRPr lang="en-AU" dirty="0"/>
                    </a:p>
                  </a:txBody>
                  <a:tcPr/>
                </a:tc>
              </a:tr>
              <a:tr h="370840">
                <a:tc>
                  <a:txBody>
                    <a:bodyPr/>
                    <a:lstStyle/>
                    <a:p>
                      <a:r>
                        <a:rPr lang="en-AU" dirty="0" smtClean="0"/>
                        <a:t>docker_run.sh</a:t>
                      </a:r>
                      <a:endParaRPr lang="en-AU" dirty="0"/>
                    </a:p>
                  </a:txBody>
                  <a:tcPr/>
                </a:tc>
                <a:tc>
                  <a:txBody>
                    <a:bodyPr/>
                    <a:lstStyle/>
                    <a:p>
                      <a:r>
                        <a:rPr lang="en-US" dirty="0" smtClean="0"/>
                        <a:t>Run Script to run a container</a:t>
                      </a:r>
                      <a:endParaRPr lang="en-AU" dirty="0"/>
                    </a:p>
                  </a:txBody>
                  <a:tcPr/>
                </a:tc>
              </a:tr>
              <a:tr h="370840">
                <a:tc>
                  <a:txBody>
                    <a:bodyPr/>
                    <a:lstStyle/>
                    <a:p>
                      <a:r>
                        <a:rPr lang="en-AU" dirty="0" smtClean="0"/>
                        <a:t>README.md</a:t>
                      </a:r>
                      <a:endParaRPr lang="en-AU" dirty="0"/>
                    </a:p>
                  </a:txBody>
                  <a:tcPr/>
                </a:tc>
                <a:tc>
                  <a:txBody>
                    <a:bodyPr/>
                    <a:lstStyle/>
                    <a:p>
                      <a:r>
                        <a:rPr lang="en-US" dirty="0" smtClean="0"/>
                        <a:t>Instructions and Information</a:t>
                      </a:r>
                      <a:endParaRPr lang="en-AU" dirty="0"/>
                    </a:p>
                  </a:txBody>
                  <a:tcPr/>
                </a:tc>
              </a:tr>
            </a:tbl>
          </a:graphicData>
        </a:graphic>
      </p:graphicFrame>
      <p:sp>
        <p:nvSpPr>
          <p:cNvPr id="8" name="TextBox 7"/>
          <p:cNvSpPr txBox="1"/>
          <p:nvPr/>
        </p:nvSpPr>
        <p:spPr>
          <a:xfrm>
            <a:off x="2525484" y="2351326"/>
            <a:ext cx="3294743" cy="391886"/>
          </a:xfrm>
          <a:prstGeom prst="rect">
            <a:avLst/>
          </a:prstGeom>
          <a:noFill/>
        </p:spPr>
        <p:txBody>
          <a:bodyPr wrap="square" lIns="0" tIns="0" rIns="0" bIns="0" rtlCol="0">
            <a:noAutofit/>
          </a:bodyPr>
          <a:lstStyle/>
          <a:p>
            <a:pPr>
              <a:lnSpc>
                <a:spcPct val="90000"/>
              </a:lnSpc>
            </a:pPr>
            <a:r>
              <a:rPr lang="en-US" dirty="0" smtClean="0"/>
              <a:t>Oracle FCCM/dockerfiles directory:</a:t>
            </a:r>
            <a:endParaRPr lang="en-AU" dirty="0" smtClean="0"/>
          </a:p>
        </p:txBody>
      </p:sp>
      <p:sp>
        <p:nvSpPr>
          <p:cNvPr id="9" name="Right Arrow 8"/>
          <p:cNvSpPr/>
          <p:nvPr/>
        </p:nvSpPr>
        <p:spPr>
          <a:xfrm>
            <a:off x="1045029" y="2685143"/>
            <a:ext cx="1080772" cy="957943"/>
          </a:xfrm>
          <a:prstGeom prst="rightArrow">
            <a:avLst/>
          </a:prstGeom>
          <a:solidFill>
            <a:schemeClr val="accent1">
              <a:alpha val="21961"/>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AU" dirty="0" smtClean="0">
              <a:solidFill>
                <a:schemeClr val="tx1"/>
              </a:solidFill>
            </a:endParaRPr>
          </a:p>
        </p:txBody>
      </p:sp>
    </p:spTree>
    <p:extLst>
      <p:ext uri="{BB962C8B-B14F-4D97-AF65-F5344CB8AC3E}">
        <p14:creationId xmlns:p14="http://schemas.microsoft.com/office/powerpoint/2010/main" val="218465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a:t>
            </a:r>
            <a:endParaRPr lang="en-US" dirty="0"/>
          </a:p>
        </p:txBody>
      </p:sp>
      <p:sp>
        <p:nvSpPr>
          <p:cNvPr id="3" name="Title 2"/>
          <p:cNvSpPr>
            <a:spLocks noGrp="1"/>
          </p:cNvSpPr>
          <p:nvPr>
            <p:ph type="title"/>
          </p:nvPr>
        </p:nvSpPr>
        <p:spPr>
          <a:xfrm>
            <a:off x="270560" y="-101590"/>
            <a:ext cx="11125200" cy="889000"/>
          </a:xfrm>
        </p:spPr>
        <p:txBody>
          <a:bodyPr/>
          <a:lstStyle/>
          <a:p>
            <a:r>
              <a:rPr lang="en-US" dirty="0" smtClean="0"/>
              <a:t>OFSAAI Docker Containers </a:t>
            </a:r>
            <a:r>
              <a:rPr lang="en-US" dirty="0"/>
              <a:t>Build Process </a:t>
            </a:r>
            <a:endParaRPr lang="en-AU" dirty="0"/>
          </a:p>
        </p:txBody>
      </p:sp>
      <p:pic>
        <p:nvPicPr>
          <p:cNvPr id="4" name="Content Placeholder 7" descr="Screenshot from 2016-02-17 12-43-00.png"/>
          <p:cNvPicPr>
            <a:picLocks noChangeAspect="1"/>
          </p:cNvPicPr>
          <p:nvPr/>
        </p:nvPicPr>
        <p:blipFill>
          <a:blip r:embed="rId2"/>
          <a:stretch>
            <a:fillRect/>
          </a:stretch>
        </p:blipFill>
        <p:spPr>
          <a:xfrm>
            <a:off x="504244" y="1158285"/>
            <a:ext cx="1621557" cy="85217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4244" y="2235212"/>
            <a:ext cx="1730956" cy="232228"/>
          </a:xfrm>
          <a:prstGeom prst="rect">
            <a:avLst/>
          </a:prstGeom>
          <a:noFill/>
        </p:spPr>
        <p:txBody>
          <a:bodyPr wrap="square" lIns="0" tIns="0" rIns="0" bIns="0" rtlCol="0">
            <a:noAutofit/>
          </a:bodyPr>
          <a:lstStyle/>
          <a:p>
            <a:pPr>
              <a:lnSpc>
                <a:spcPct val="90000"/>
              </a:lnSpc>
            </a:pPr>
            <a:r>
              <a:rPr lang="en-US" b="1" u="sng" dirty="0" smtClean="0"/>
              <a:t>Git Hub Pull Repo</a:t>
            </a:r>
            <a:endParaRPr lang="en-AU" b="1" u="sng" dirty="0" smtClean="0"/>
          </a:p>
        </p:txBody>
      </p:sp>
      <p:graphicFrame>
        <p:nvGraphicFramePr>
          <p:cNvPr id="7" name="Table 6"/>
          <p:cNvGraphicFramePr>
            <a:graphicFrameLocks noGrp="1"/>
          </p:cNvGraphicFramePr>
          <p:nvPr>
            <p:extLst>
              <p:ext uri="{D42A27DB-BD31-4B8C-83A1-F6EECF244321}">
                <p14:modId xmlns:p14="http://schemas.microsoft.com/office/powerpoint/2010/main" val="2184273145"/>
              </p:ext>
            </p:extLst>
          </p:nvPr>
        </p:nvGraphicFramePr>
        <p:xfrm>
          <a:off x="2467425" y="1584370"/>
          <a:ext cx="8781146" cy="4450080"/>
        </p:xfrm>
        <a:graphic>
          <a:graphicData uri="http://schemas.openxmlformats.org/drawingml/2006/table">
            <a:tbl>
              <a:tblPr firstRow="1" bandRow="1">
                <a:tableStyleId>{5FD0F851-EC5A-4D38-B0AD-8093EC10F338}</a:tableStyleId>
              </a:tblPr>
              <a:tblGrid>
                <a:gridCol w="2854618"/>
                <a:gridCol w="5926528"/>
              </a:tblGrid>
              <a:tr h="370840">
                <a:tc>
                  <a:txBody>
                    <a:bodyPr/>
                    <a:lstStyle/>
                    <a:p>
                      <a:r>
                        <a:rPr lang="en-US" sz="1800" dirty="0" smtClean="0"/>
                        <a:t>File / Directory</a:t>
                      </a:r>
                      <a:endParaRPr lang="en-AU" sz="1800" dirty="0"/>
                    </a:p>
                  </a:txBody>
                  <a:tcPr/>
                </a:tc>
                <a:tc>
                  <a:txBody>
                    <a:bodyPr/>
                    <a:lstStyle/>
                    <a:p>
                      <a:r>
                        <a:rPr lang="en-US" sz="1800" dirty="0" smtClean="0"/>
                        <a:t>Comment</a:t>
                      </a:r>
                      <a:endParaRPr lang="en-AU" sz="1800" dirty="0"/>
                    </a:p>
                  </a:txBody>
                  <a:tcPr/>
                </a:tc>
              </a:tr>
              <a:tr h="370840">
                <a:tc>
                  <a:txBody>
                    <a:bodyPr/>
                    <a:lstStyle/>
                    <a:p>
                      <a:r>
                        <a:rPr lang="en-AU" sz="1800" dirty="0" smtClean="0"/>
                        <a:t>Checksum</a:t>
                      </a:r>
                      <a:endParaRPr lang="en-AU" sz="1800" dirty="0"/>
                    </a:p>
                  </a:txBody>
                  <a:tcPr/>
                </a:tc>
                <a:tc>
                  <a:txBody>
                    <a:bodyPr/>
                    <a:lstStyle/>
                    <a:p>
                      <a:r>
                        <a:rPr lang="en-US" sz="1800" dirty="0" smtClean="0"/>
                        <a:t>Contains MD5 Checksum for binaries zip</a:t>
                      </a:r>
                      <a:endParaRPr lang="en-AU" sz="1800" dirty="0"/>
                    </a:p>
                  </a:txBody>
                  <a:tcPr/>
                </a:tc>
              </a:tr>
              <a:tr h="370840">
                <a:tc>
                  <a:txBody>
                    <a:bodyPr/>
                    <a:lstStyle/>
                    <a:p>
                      <a:r>
                        <a:rPr lang="en-AU" sz="1800" dirty="0" smtClean="0"/>
                        <a:t>client_install.rsp</a:t>
                      </a:r>
                      <a:endParaRPr lang="en-AU" sz="1800" dirty="0"/>
                    </a:p>
                  </a:txBody>
                  <a:tcPr/>
                </a:tc>
                <a:tc>
                  <a:txBody>
                    <a:bodyPr/>
                    <a:lstStyle/>
                    <a:p>
                      <a:r>
                        <a:rPr lang="en-US" sz="1800" dirty="0" smtClean="0"/>
                        <a:t>Oracle Client Silent Install Response File</a:t>
                      </a:r>
                      <a:endParaRPr lang="en-AU" sz="1800" dirty="0"/>
                    </a:p>
                  </a:txBody>
                  <a:tcPr/>
                </a:tc>
              </a:tr>
              <a:tr h="370840">
                <a:tc>
                  <a:txBody>
                    <a:bodyPr/>
                    <a:lstStyle/>
                    <a:p>
                      <a:r>
                        <a:rPr lang="en-AU" sz="1800" dirty="0" smtClean="0"/>
                        <a:t>container-scripts Directory</a:t>
                      </a:r>
                      <a:endParaRPr lang="en-AU" sz="1800" dirty="0"/>
                    </a:p>
                  </a:txBody>
                  <a:tcPr/>
                </a:tc>
                <a:tc>
                  <a:txBody>
                    <a:bodyPr/>
                    <a:lstStyle/>
                    <a:p>
                      <a:r>
                        <a:rPr lang="en-US" sz="1800" dirty="0" smtClean="0"/>
                        <a:t>Scripts placed into the Image for Container</a:t>
                      </a:r>
                      <a:endParaRPr lang="en-AU" sz="1800" dirty="0"/>
                    </a:p>
                  </a:txBody>
                  <a:tcPr/>
                </a:tc>
              </a:tr>
              <a:tr h="370840">
                <a:tc>
                  <a:txBody>
                    <a:bodyPr/>
                    <a:lstStyle/>
                    <a:p>
                      <a:r>
                        <a:rPr lang="en-AU" sz="1800" dirty="0" smtClean="0"/>
                        <a:t>Dockerfile</a:t>
                      </a:r>
                      <a:endParaRPr lang="en-AU" sz="1800" dirty="0"/>
                    </a:p>
                  </a:txBody>
                  <a:tcPr/>
                </a:tc>
                <a:tc>
                  <a:txBody>
                    <a:bodyPr/>
                    <a:lstStyle/>
                    <a:p>
                      <a:r>
                        <a:rPr lang="en-US" sz="1800" dirty="0" smtClean="0"/>
                        <a:t>Docker YAML File</a:t>
                      </a:r>
                      <a:endParaRPr lang="en-AU" sz="1800" dirty="0"/>
                    </a:p>
                  </a:txBody>
                  <a:tcPr/>
                </a:tc>
              </a:tr>
              <a:tr h="370840">
                <a:tc>
                  <a:txBody>
                    <a:bodyPr/>
                    <a:lstStyle/>
                    <a:p>
                      <a:r>
                        <a:rPr lang="en-AU" sz="1800" dirty="0" smtClean="0"/>
                        <a:t>envCheck.sh</a:t>
                      </a:r>
                      <a:endParaRPr lang="en-AU" sz="1800" dirty="0"/>
                    </a:p>
                  </a:txBody>
                  <a:tcPr/>
                </a:tc>
                <a:tc>
                  <a:txBody>
                    <a:bodyPr/>
                    <a:lstStyle/>
                    <a:p>
                      <a:r>
                        <a:rPr lang="en-US" sz="1800" dirty="0" smtClean="0"/>
                        <a:t>OFSAAI 8.0.4</a:t>
                      </a:r>
                      <a:r>
                        <a:rPr lang="en-US" sz="1800" baseline="0" dirty="0" smtClean="0"/>
                        <a:t> Install script with Fixes</a:t>
                      </a:r>
                      <a:endParaRPr lang="en-AU" sz="1800" dirty="0"/>
                    </a:p>
                  </a:txBody>
                  <a:tcPr/>
                </a:tc>
              </a:tr>
              <a:tr h="370840">
                <a:tc>
                  <a:txBody>
                    <a:bodyPr/>
                    <a:lstStyle/>
                    <a:p>
                      <a:r>
                        <a:rPr lang="en-AU" sz="1800" dirty="0" smtClean="0"/>
                        <a:t>FIX_INSTALL.sh</a:t>
                      </a:r>
                      <a:endParaRPr lang="en-AU" sz="1800" dirty="0"/>
                    </a:p>
                  </a:txBody>
                  <a:tcPr/>
                </a:tc>
                <a:tc>
                  <a:txBody>
                    <a:bodyPr/>
                    <a:lstStyle/>
                    <a:p>
                      <a:r>
                        <a:rPr lang="en-US" sz="1800" dirty="0" smtClean="0"/>
                        <a:t>Shell Script to perform DB changes required by install</a:t>
                      </a:r>
                      <a:endParaRPr lang="en-AU" sz="1800" dirty="0"/>
                    </a:p>
                  </a:txBody>
                  <a:tcPr/>
                </a:tc>
              </a:tr>
              <a:tr h="370840">
                <a:tc>
                  <a:txBody>
                    <a:bodyPr/>
                    <a:lstStyle/>
                    <a:p>
                      <a:r>
                        <a:rPr lang="en-AU" sz="1800" dirty="0" smtClean="0"/>
                        <a:t>InstallConfig.xml</a:t>
                      </a:r>
                      <a:endParaRPr lang="en-AU" sz="1800" dirty="0"/>
                    </a:p>
                  </a:txBody>
                  <a:tcPr/>
                </a:tc>
                <a:tc>
                  <a:txBody>
                    <a:bodyPr/>
                    <a:lstStyle/>
                    <a:p>
                      <a:r>
                        <a:rPr lang="en-US" sz="1800" dirty="0" smtClean="0"/>
                        <a:t>OFSAAI XML Configuration file</a:t>
                      </a:r>
                      <a:endParaRPr lang="en-AU" sz="1800" dirty="0"/>
                    </a:p>
                  </a:txBody>
                  <a:tcPr/>
                </a:tc>
              </a:tr>
              <a:tr h="370840">
                <a:tc>
                  <a:txBody>
                    <a:bodyPr/>
                    <a:lstStyle/>
                    <a:p>
                      <a:r>
                        <a:rPr lang="en-AU" sz="1800" dirty="0" smtClean="0"/>
                        <a:t>kshrc</a:t>
                      </a:r>
                      <a:endParaRPr lang="en-AU" sz="1800" dirty="0"/>
                    </a:p>
                  </a:txBody>
                  <a:tcPr/>
                </a:tc>
                <a:tc>
                  <a:txBody>
                    <a:bodyPr/>
                    <a:lstStyle/>
                    <a:p>
                      <a:r>
                        <a:rPr lang="en-US" sz="1800" dirty="0" smtClean="0"/>
                        <a:t>Korn Shell Environment</a:t>
                      </a:r>
                      <a:endParaRPr lang="en-AU" sz="1800" dirty="0"/>
                    </a:p>
                  </a:txBody>
                  <a:tcPr/>
                </a:tc>
              </a:tr>
              <a:tr h="370840">
                <a:tc>
                  <a:txBody>
                    <a:bodyPr/>
                    <a:lstStyle/>
                    <a:p>
                      <a:r>
                        <a:rPr lang="en-AU" sz="1800" dirty="0" smtClean="0"/>
                        <a:t>linuxamd64_12c_client.zip</a:t>
                      </a:r>
                      <a:endParaRPr lang="en-AU" sz="1800" dirty="0"/>
                    </a:p>
                  </a:txBody>
                  <a:tcPr/>
                </a:tc>
                <a:tc>
                  <a:txBody>
                    <a:bodyPr/>
                    <a:lstStyle/>
                    <a:p>
                      <a:r>
                        <a:rPr lang="en-US" sz="1800" dirty="0" smtClean="0"/>
                        <a:t>Oracle Client Binaries*</a:t>
                      </a:r>
                      <a:endParaRPr lang="en-AU" sz="1800" dirty="0"/>
                    </a:p>
                  </a:txBody>
                  <a:tcPr/>
                </a:tc>
              </a:tr>
              <a:tr h="370840">
                <a:tc>
                  <a:txBody>
                    <a:bodyPr/>
                    <a:lstStyle/>
                    <a:p>
                      <a:r>
                        <a:rPr lang="en-AU" sz="1800" dirty="0" smtClean="0"/>
                        <a:t>login_banner.sh</a:t>
                      </a:r>
                      <a:endParaRPr lang="en-AU" sz="1800" dirty="0"/>
                    </a:p>
                  </a:txBody>
                  <a:tcPr/>
                </a:tc>
                <a:tc>
                  <a:txBody>
                    <a:bodyPr/>
                    <a:lstStyle/>
                    <a:p>
                      <a:r>
                        <a:rPr lang="en-US" sz="1800" dirty="0" smtClean="0"/>
                        <a:t>Shell Environment file</a:t>
                      </a:r>
                      <a:endParaRPr lang="en-AU" sz="1800" dirty="0"/>
                    </a:p>
                  </a:txBody>
                  <a:tcPr/>
                </a:tc>
              </a:tr>
              <a:tr h="370840">
                <a:tc>
                  <a:txBody>
                    <a:bodyPr/>
                    <a:lstStyle/>
                    <a:p>
                      <a:r>
                        <a:rPr lang="en-AU" sz="1800" dirty="0" smtClean="0"/>
                        <a:t>OFSAAI_InstallConfig.xml</a:t>
                      </a:r>
                      <a:endParaRPr lang="en-A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OFSAAI XML Configuration file (Install Config)</a:t>
                      </a:r>
                      <a:endParaRPr lang="en-AU" sz="1800" dirty="0" smtClean="0"/>
                    </a:p>
                  </a:txBody>
                  <a:tcPr/>
                </a:tc>
              </a:tr>
            </a:tbl>
          </a:graphicData>
        </a:graphic>
      </p:graphicFrame>
      <p:sp>
        <p:nvSpPr>
          <p:cNvPr id="8" name="TextBox 7"/>
          <p:cNvSpPr txBox="1"/>
          <p:nvPr/>
        </p:nvSpPr>
        <p:spPr>
          <a:xfrm>
            <a:off x="2452912" y="962342"/>
            <a:ext cx="4049488" cy="391886"/>
          </a:xfrm>
          <a:prstGeom prst="rect">
            <a:avLst/>
          </a:prstGeom>
          <a:noFill/>
        </p:spPr>
        <p:txBody>
          <a:bodyPr wrap="square" lIns="0" tIns="0" rIns="0" bIns="0" rtlCol="0">
            <a:noAutofit/>
          </a:bodyPr>
          <a:lstStyle/>
          <a:p>
            <a:pPr>
              <a:lnSpc>
                <a:spcPct val="90000"/>
              </a:lnSpc>
            </a:pPr>
            <a:r>
              <a:rPr lang="en-US" dirty="0" smtClean="0"/>
              <a:t>Oracle FCCM/dockerfiles/8.0.4 directory:</a:t>
            </a:r>
            <a:endParaRPr lang="en-AU" dirty="0" smtClean="0"/>
          </a:p>
        </p:txBody>
      </p:sp>
      <p:sp>
        <p:nvSpPr>
          <p:cNvPr id="9" name="Right Arrow 8"/>
          <p:cNvSpPr/>
          <p:nvPr/>
        </p:nvSpPr>
        <p:spPr>
          <a:xfrm>
            <a:off x="1045029" y="2685143"/>
            <a:ext cx="1080772" cy="957943"/>
          </a:xfrm>
          <a:prstGeom prst="rightArrow">
            <a:avLst/>
          </a:prstGeom>
          <a:solidFill>
            <a:schemeClr val="accent1">
              <a:alpha val="21961"/>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AU" dirty="0" smtClean="0">
              <a:solidFill>
                <a:schemeClr val="tx1"/>
              </a:solidFill>
            </a:endParaRPr>
          </a:p>
        </p:txBody>
      </p:sp>
      <p:sp>
        <p:nvSpPr>
          <p:cNvPr id="10" name="TextBox 9"/>
          <p:cNvSpPr txBox="1"/>
          <p:nvPr/>
        </p:nvSpPr>
        <p:spPr>
          <a:xfrm>
            <a:off x="2452911" y="6155598"/>
            <a:ext cx="5863775" cy="391886"/>
          </a:xfrm>
          <a:prstGeom prst="rect">
            <a:avLst/>
          </a:prstGeom>
          <a:noFill/>
        </p:spPr>
        <p:txBody>
          <a:bodyPr wrap="square" lIns="0" tIns="0" rIns="0" bIns="0" rtlCol="0">
            <a:noAutofit/>
          </a:bodyPr>
          <a:lstStyle/>
          <a:p>
            <a:pPr>
              <a:lnSpc>
                <a:spcPct val="90000"/>
              </a:lnSpc>
            </a:pPr>
            <a:r>
              <a:rPr lang="en-US" b="1" dirty="0" smtClean="0"/>
              <a:t>* NOTE: Binaries need to be downloaded from Oracle Site. </a:t>
            </a:r>
            <a:endParaRPr lang="en-AU" b="1" dirty="0" smtClean="0"/>
          </a:p>
        </p:txBody>
      </p:sp>
    </p:spTree>
    <p:extLst>
      <p:ext uri="{BB962C8B-B14F-4D97-AF65-F5344CB8AC3E}">
        <p14:creationId xmlns:p14="http://schemas.microsoft.com/office/powerpoint/2010/main" val="401752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a:t>
            </a:r>
            <a:endParaRPr lang="en-US" dirty="0"/>
          </a:p>
        </p:txBody>
      </p:sp>
      <p:sp>
        <p:nvSpPr>
          <p:cNvPr id="3" name="Title 2"/>
          <p:cNvSpPr>
            <a:spLocks noGrp="1"/>
          </p:cNvSpPr>
          <p:nvPr>
            <p:ph type="title"/>
          </p:nvPr>
        </p:nvSpPr>
        <p:spPr>
          <a:xfrm>
            <a:off x="270560" y="-101590"/>
            <a:ext cx="11125200" cy="889000"/>
          </a:xfrm>
        </p:spPr>
        <p:txBody>
          <a:bodyPr/>
          <a:lstStyle/>
          <a:p>
            <a:r>
              <a:rPr lang="en-US" dirty="0" smtClean="0"/>
              <a:t>OFSAAI Docker Containers </a:t>
            </a:r>
            <a:r>
              <a:rPr lang="en-US" dirty="0"/>
              <a:t>Build Process </a:t>
            </a:r>
            <a:endParaRPr lang="en-AU" dirty="0"/>
          </a:p>
        </p:txBody>
      </p:sp>
      <p:pic>
        <p:nvPicPr>
          <p:cNvPr id="4" name="Content Placeholder 7" descr="Screenshot from 2016-02-17 12-43-00.png"/>
          <p:cNvPicPr>
            <a:picLocks noChangeAspect="1"/>
          </p:cNvPicPr>
          <p:nvPr/>
        </p:nvPicPr>
        <p:blipFill>
          <a:blip r:embed="rId2"/>
          <a:stretch>
            <a:fillRect/>
          </a:stretch>
        </p:blipFill>
        <p:spPr>
          <a:xfrm>
            <a:off x="504244" y="1158285"/>
            <a:ext cx="1621557" cy="85217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4244" y="2235212"/>
            <a:ext cx="1730956" cy="232228"/>
          </a:xfrm>
          <a:prstGeom prst="rect">
            <a:avLst/>
          </a:prstGeom>
          <a:noFill/>
        </p:spPr>
        <p:txBody>
          <a:bodyPr wrap="square" lIns="0" tIns="0" rIns="0" bIns="0" rtlCol="0">
            <a:noAutofit/>
          </a:bodyPr>
          <a:lstStyle/>
          <a:p>
            <a:pPr>
              <a:lnSpc>
                <a:spcPct val="90000"/>
              </a:lnSpc>
            </a:pPr>
            <a:r>
              <a:rPr lang="en-US" b="1" u="sng" dirty="0" smtClean="0"/>
              <a:t>Git Hub Pull Repo</a:t>
            </a:r>
            <a:endParaRPr lang="en-AU" b="1" u="sng" dirty="0" smtClean="0"/>
          </a:p>
        </p:txBody>
      </p:sp>
      <p:graphicFrame>
        <p:nvGraphicFramePr>
          <p:cNvPr id="7" name="Table 6"/>
          <p:cNvGraphicFramePr>
            <a:graphicFrameLocks noGrp="1"/>
          </p:cNvGraphicFramePr>
          <p:nvPr>
            <p:extLst>
              <p:ext uri="{D42A27DB-BD31-4B8C-83A1-F6EECF244321}">
                <p14:modId xmlns:p14="http://schemas.microsoft.com/office/powerpoint/2010/main" val="116656962"/>
              </p:ext>
            </p:extLst>
          </p:nvPr>
        </p:nvGraphicFramePr>
        <p:xfrm>
          <a:off x="2467425" y="1584370"/>
          <a:ext cx="8781146" cy="4079240"/>
        </p:xfrm>
        <a:graphic>
          <a:graphicData uri="http://schemas.openxmlformats.org/drawingml/2006/table">
            <a:tbl>
              <a:tblPr firstRow="1" bandRow="1">
                <a:tableStyleId>{5FD0F851-EC5A-4D38-B0AD-8093EC10F338}</a:tableStyleId>
              </a:tblPr>
              <a:tblGrid>
                <a:gridCol w="2854618"/>
                <a:gridCol w="5926528"/>
              </a:tblGrid>
              <a:tr h="370840">
                <a:tc>
                  <a:txBody>
                    <a:bodyPr/>
                    <a:lstStyle/>
                    <a:p>
                      <a:r>
                        <a:rPr lang="en-US" sz="1800" dirty="0" smtClean="0"/>
                        <a:t>File / Directory</a:t>
                      </a:r>
                      <a:endParaRPr lang="en-AU" sz="1800" dirty="0"/>
                    </a:p>
                  </a:txBody>
                  <a:tcPr/>
                </a:tc>
                <a:tc>
                  <a:txBody>
                    <a:bodyPr/>
                    <a:lstStyle/>
                    <a:p>
                      <a:r>
                        <a:rPr lang="en-US" sz="1800" dirty="0" smtClean="0"/>
                        <a:t>Comment</a:t>
                      </a:r>
                      <a:endParaRPr lang="en-AU" sz="1800" dirty="0"/>
                    </a:p>
                  </a:txBody>
                  <a:tcPr/>
                </a:tc>
              </a:tr>
              <a:tr h="370840">
                <a:tc>
                  <a:txBody>
                    <a:bodyPr/>
                    <a:lstStyle/>
                    <a:p>
                      <a:r>
                        <a:rPr lang="en-AU" sz="1800" dirty="0" smtClean="0"/>
                        <a:t>OFS_BD_PACK.xml</a:t>
                      </a:r>
                      <a:endParaRPr lang="en-A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OFSAAI XML Configuration file</a:t>
                      </a:r>
                      <a:endParaRPr lang="en-AU" sz="1800" dirty="0" smtClean="0"/>
                    </a:p>
                  </a:txBody>
                  <a:tcPr/>
                </a:tc>
              </a:tr>
              <a:tr h="370840">
                <a:tc>
                  <a:txBody>
                    <a:bodyPr/>
                    <a:lstStyle/>
                    <a:p>
                      <a:r>
                        <a:rPr lang="en-AU" sz="1800" dirty="0" smtClean="0"/>
                        <a:t>OFS_BD_SCHEMA_IN.xml</a:t>
                      </a:r>
                      <a:endParaRPr lang="en-A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OFSAAI XML Configuration file</a:t>
                      </a:r>
                      <a:r>
                        <a:rPr lang="en-AU" sz="1800" baseline="0" dirty="0" smtClean="0"/>
                        <a:t> (database config)</a:t>
                      </a:r>
                      <a:endParaRPr lang="en-AU" sz="1800" dirty="0" smtClean="0"/>
                    </a:p>
                  </a:txBody>
                  <a:tcPr/>
                </a:tc>
              </a:tr>
              <a:tr h="370840">
                <a:tc>
                  <a:txBody>
                    <a:bodyPr/>
                    <a:lstStyle/>
                    <a:p>
                      <a:r>
                        <a:rPr lang="en-AU" sz="1800" dirty="0" smtClean="0"/>
                        <a:t>OSC.exp</a:t>
                      </a:r>
                      <a:endParaRPr lang="en-AU" sz="1800" dirty="0"/>
                    </a:p>
                  </a:txBody>
                  <a:tcPr/>
                </a:tc>
                <a:tc>
                  <a:txBody>
                    <a:bodyPr/>
                    <a:lstStyle/>
                    <a:p>
                      <a:r>
                        <a:rPr lang="en-US" sz="1800" dirty="0" smtClean="0"/>
                        <a:t>Expect Oracle Schema Creator OSC.sh script (automation)</a:t>
                      </a:r>
                      <a:endParaRPr lang="en-AU" sz="1800" dirty="0"/>
                    </a:p>
                  </a:txBody>
                  <a:tcPr/>
                </a:tc>
              </a:tr>
              <a:tr h="370840">
                <a:tc>
                  <a:txBody>
                    <a:bodyPr/>
                    <a:lstStyle/>
                    <a:p>
                      <a:r>
                        <a:rPr lang="en-AU" sz="1800" dirty="0" smtClean="0"/>
                        <a:t>pam.d directory</a:t>
                      </a:r>
                      <a:endParaRPr lang="en-AU" sz="1800" dirty="0"/>
                    </a:p>
                  </a:txBody>
                  <a:tcPr/>
                </a:tc>
                <a:tc>
                  <a:txBody>
                    <a:bodyPr/>
                    <a:lstStyle/>
                    <a:p>
                      <a:r>
                        <a:rPr lang="en-US" sz="1800" dirty="0" smtClean="0"/>
                        <a:t>Linux Pam file changes</a:t>
                      </a:r>
                      <a:endParaRPr lang="en-AU" sz="1800" dirty="0"/>
                    </a:p>
                  </a:txBody>
                  <a:tcPr/>
                </a:tc>
              </a:tr>
              <a:tr h="370840">
                <a:tc>
                  <a:txBody>
                    <a:bodyPr/>
                    <a:lstStyle/>
                    <a:p>
                      <a:r>
                        <a:rPr lang="en-AU" sz="1800" dirty="0" smtClean="0"/>
                        <a:t>preinstallcheck.sh</a:t>
                      </a:r>
                      <a:endParaRPr lang="en-AU" sz="1800" dirty="0"/>
                    </a:p>
                  </a:txBody>
                  <a:tcPr/>
                </a:tc>
                <a:tc>
                  <a:txBody>
                    <a:bodyPr/>
                    <a:lstStyle/>
                    <a:p>
                      <a:r>
                        <a:rPr lang="en-US" sz="1800" dirty="0" smtClean="0"/>
                        <a:t>Updated Ofsaai install script fixed</a:t>
                      </a:r>
                      <a:endParaRPr lang="en-AU" sz="1800" dirty="0"/>
                    </a:p>
                  </a:txBody>
                  <a:tcPr/>
                </a:tc>
              </a:tr>
              <a:tr h="370840">
                <a:tc>
                  <a:txBody>
                    <a:bodyPr/>
                    <a:lstStyle/>
                    <a:p>
                      <a:r>
                        <a:rPr lang="en-AU" sz="1800" dirty="0" smtClean="0"/>
                        <a:t>profile</a:t>
                      </a:r>
                      <a:endParaRPr lang="en-AU" sz="1800" dirty="0"/>
                    </a:p>
                  </a:txBody>
                  <a:tcPr/>
                </a:tc>
                <a:tc>
                  <a:txBody>
                    <a:bodyPr/>
                    <a:lstStyle/>
                    <a:p>
                      <a:r>
                        <a:rPr lang="en-US" sz="1800" dirty="0" smtClean="0"/>
                        <a:t>Linux shell</a:t>
                      </a:r>
                      <a:r>
                        <a:rPr lang="en-US" sz="1800" baseline="0" dirty="0" smtClean="0"/>
                        <a:t> Environment file</a:t>
                      </a:r>
                      <a:endParaRPr lang="en-AU" sz="1800" dirty="0"/>
                    </a:p>
                  </a:txBody>
                  <a:tcPr/>
                </a:tc>
              </a:tr>
              <a:tr h="370840">
                <a:tc>
                  <a:txBody>
                    <a:bodyPr/>
                    <a:lstStyle/>
                    <a:p>
                      <a:r>
                        <a:rPr lang="en-AU" sz="1800" dirty="0" smtClean="0"/>
                        <a:t>SETUP.exp</a:t>
                      </a:r>
                      <a:endParaRPr lang="en-AU" sz="1800" dirty="0"/>
                    </a:p>
                  </a:txBody>
                  <a:tcPr/>
                </a:tc>
                <a:tc>
                  <a:txBody>
                    <a:bodyPr/>
                    <a:lstStyle/>
                    <a:p>
                      <a:r>
                        <a:rPr lang="en-US" sz="1800" dirty="0" smtClean="0"/>
                        <a:t>Expect setup.sh script (automation)</a:t>
                      </a:r>
                      <a:endParaRPr lang="en-AU" sz="1800" dirty="0"/>
                    </a:p>
                  </a:txBody>
                  <a:tcPr/>
                </a:tc>
              </a:tr>
              <a:tr h="370840">
                <a:tc>
                  <a:txBody>
                    <a:bodyPr/>
                    <a:lstStyle/>
                    <a:p>
                      <a:r>
                        <a:rPr lang="en-AU" sz="1800" dirty="0" smtClean="0"/>
                        <a:t>SSH.exp</a:t>
                      </a:r>
                      <a:endParaRPr lang="en-AU" sz="1800" dirty="0"/>
                    </a:p>
                  </a:txBody>
                  <a:tcPr/>
                </a:tc>
                <a:tc>
                  <a:txBody>
                    <a:bodyPr/>
                    <a:lstStyle/>
                    <a:p>
                      <a:r>
                        <a:rPr lang="en-US" sz="1800" dirty="0" smtClean="0"/>
                        <a:t>Expect</a:t>
                      </a:r>
                      <a:r>
                        <a:rPr lang="en-US" sz="1800" baseline="0" dirty="0" smtClean="0"/>
                        <a:t> SSH setup / configuration (automation)</a:t>
                      </a:r>
                      <a:endParaRPr lang="en-AU" sz="1800" dirty="0"/>
                    </a:p>
                  </a:txBody>
                  <a:tcPr/>
                </a:tc>
              </a:tr>
              <a:tr h="370840">
                <a:tc>
                  <a:txBody>
                    <a:bodyPr/>
                    <a:lstStyle/>
                    <a:p>
                      <a:r>
                        <a:rPr lang="en-AU" sz="1800" dirty="0" smtClean="0"/>
                        <a:t>tnsnames.ora</a:t>
                      </a:r>
                      <a:endParaRPr lang="en-AU" sz="1800" dirty="0"/>
                    </a:p>
                  </a:txBody>
                  <a:tcPr/>
                </a:tc>
                <a:tc>
                  <a:txBody>
                    <a:bodyPr/>
                    <a:lstStyle/>
                    <a:p>
                      <a:r>
                        <a:rPr lang="en-US" sz="1800" dirty="0" smtClean="0"/>
                        <a:t>Oracle Client database network file</a:t>
                      </a:r>
                      <a:endParaRPr lang="en-AU" sz="1800" dirty="0"/>
                    </a:p>
                  </a:txBody>
                  <a:tcPr/>
                </a:tc>
              </a:tr>
              <a:tr h="370840">
                <a:tc>
                  <a:txBody>
                    <a:bodyPr/>
                    <a:lstStyle/>
                    <a:p>
                      <a:r>
                        <a:rPr lang="en-AU" sz="1800" dirty="0" smtClean="0"/>
                        <a:t>V860826-01.zip</a:t>
                      </a:r>
                      <a:endParaRPr lang="en-AU" sz="1800" dirty="0"/>
                    </a:p>
                  </a:txBody>
                  <a:tcPr/>
                </a:tc>
                <a:tc>
                  <a:txBody>
                    <a:bodyPr/>
                    <a:lstStyle/>
                    <a:p>
                      <a:r>
                        <a:rPr lang="en-US" sz="1800" dirty="0" smtClean="0"/>
                        <a:t>OFSAA BD Pack Binaries *</a:t>
                      </a:r>
                      <a:endParaRPr lang="en-AU" sz="1800" dirty="0"/>
                    </a:p>
                  </a:txBody>
                  <a:tcPr/>
                </a:tc>
              </a:tr>
            </a:tbl>
          </a:graphicData>
        </a:graphic>
      </p:graphicFrame>
      <p:sp>
        <p:nvSpPr>
          <p:cNvPr id="8" name="TextBox 7"/>
          <p:cNvSpPr txBox="1"/>
          <p:nvPr/>
        </p:nvSpPr>
        <p:spPr>
          <a:xfrm>
            <a:off x="2452912" y="962342"/>
            <a:ext cx="4049488" cy="391886"/>
          </a:xfrm>
          <a:prstGeom prst="rect">
            <a:avLst/>
          </a:prstGeom>
          <a:noFill/>
        </p:spPr>
        <p:txBody>
          <a:bodyPr wrap="square" lIns="0" tIns="0" rIns="0" bIns="0" rtlCol="0">
            <a:noAutofit/>
          </a:bodyPr>
          <a:lstStyle/>
          <a:p>
            <a:pPr>
              <a:lnSpc>
                <a:spcPct val="90000"/>
              </a:lnSpc>
            </a:pPr>
            <a:r>
              <a:rPr lang="en-US" dirty="0" smtClean="0"/>
              <a:t>Oracle FCCM/dockerfiles/8.0.4 directory:</a:t>
            </a:r>
            <a:endParaRPr lang="en-AU" dirty="0" smtClean="0"/>
          </a:p>
        </p:txBody>
      </p:sp>
      <p:sp>
        <p:nvSpPr>
          <p:cNvPr id="9" name="Right Arrow 8"/>
          <p:cNvSpPr/>
          <p:nvPr/>
        </p:nvSpPr>
        <p:spPr>
          <a:xfrm>
            <a:off x="1045029" y="2685143"/>
            <a:ext cx="1080772" cy="957943"/>
          </a:xfrm>
          <a:prstGeom prst="rightArrow">
            <a:avLst/>
          </a:prstGeom>
          <a:solidFill>
            <a:schemeClr val="accent1">
              <a:alpha val="21961"/>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AU" dirty="0" smtClean="0">
              <a:solidFill>
                <a:schemeClr val="tx1"/>
              </a:solidFill>
            </a:endParaRPr>
          </a:p>
        </p:txBody>
      </p:sp>
      <p:sp>
        <p:nvSpPr>
          <p:cNvPr id="10" name="TextBox 9"/>
          <p:cNvSpPr txBox="1"/>
          <p:nvPr/>
        </p:nvSpPr>
        <p:spPr>
          <a:xfrm>
            <a:off x="2452911" y="5962513"/>
            <a:ext cx="5892803" cy="391886"/>
          </a:xfrm>
          <a:prstGeom prst="rect">
            <a:avLst/>
          </a:prstGeom>
          <a:noFill/>
        </p:spPr>
        <p:txBody>
          <a:bodyPr wrap="square" lIns="0" tIns="0" rIns="0" bIns="0" rtlCol="0">
            <a:noAutofit/>
          </a:bodyPr>
          <a:lstStyle/>
          <a:p>
            <a:pPr>
              <a:lnSpc>
                <a:spcPct val="90000"/>
              </a:lnSpc>
            </a:pPr>
            <a:r>
              <a:rPr lang="en-US" b="1" dirty="0" smtClean="0"/>
              <a:t>* NOTE: Binaries need to be downloaded from Oracle Site. </a:t>
            </a:r>
            <a:endParaRPr lang="en-AU" b="1" dirty="0" smtClean="0"/>
          </a:p>
        </p:txBody>
      </p:sp>
    </p:spTree>
    <p:extLst>
      <p:ext uri="{BB962C8B-B14F-4D97-AF65-F5344CB8AC3E}">
        <p14:creationId xmlns:p14="http://schemas.microsoft.com/office/powerpoint/2010/main" val="255110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a:t>
            </a:r>
            <a:endParaRPr lang="en-US" dirty="0"/>
          </a:p>
        </p:txBody>
      </p:sp>
      <p:sp>
        <p:nvSpPr>
          <p:cNvPr id="3" name="Title 2"/>
          <p:cNvSpPr>
            <a:spLocks noGrp="1"/>
          </p:cNvSpPr>
          <p:nvPr>
            <p:ph type="title"/>
          </p:nvPr>
        </p:nvSpPr>
        <p:spPr>
          <a:xfrm>
            <a:off x="270560" y="-101590"/>
            <a:ext cx="11125200" cy="889000"/>
          </a:xfrm>
        </p:spPr>
        <p:txBody>
          <a:bodyPr/>
          <a:lstStyle/>
          <a:p>
            <a:r>
              <a:rPr lang="en-US" dirty="0" smtClean="0"/>
              <a:t>OFSAAI Docker Containers </a:t>
            </a:r>
            <a:r>
              <a:rPr lang="en-US" dirty="0"/>
              <a:t>Build Process </a:t>
            </a:r>
            <a:endParaRPr lang="en-AU" dirty="0"/>
          </a:p>
        </p:txBody>
      </p:sp>
      <p:pic>
        <p:nvPicPr>
          <p:cNvPr id="4" name="Content Placeholder 7" descr="Screenshot from 2016-02-17 12-43-00.png"/>
          <p:cNvPicPr>
            <a:picLocks noChangeAspect="1"/>
          </p:cNvPicPr>
          <p:nvPr/>
        </p:nvPicPr>
        <p:blipFill>
          <a:blip r:embed="rId2"/>
          <a:stretch>
            <a:fillRect/>
          </a:stretch>
        </p:blipFill>
        <p:spPr>
          <a:xfrm>
            <a:off x="504244" y="1158285"/>
            <a:ext cx="1621557" cy="85217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04244" y="2235212"/>
            <a:ext cx="1730956" cy="232228"/>
          </a:xfrm>
          <a:prstGeom prst="rect">
            <a:avLst/>
          </a:prstGeom>
          <a:noFill/>
        </p:spPr>
        <p:txBody>
          <a:bodyPr wrap="square" lIns="0" tIns="0" rIns="0" bIns="0" rtlCol="0">
            <a:noAutofit/>
          </a:bodyPr>
          <a:lstStyle/>
          <a:p>
            <a:pPr>
              <a:lnSpc>
                <a:spcPct val="90000"/>
              </a:lnSpc>
            </a:pPr>
            <a:r>
              <a:rPr lang="en-US" b="1" u="sng" dirty="0" smtClean="0"/>
              <a:t>Git Hub Pull Repo</a:t>
            </a:r>
            <a:endParaRPr lang="en-AU" b="1" u="sng" dirty="0" smtClean="0"/>
          </a:p>
        </p:txBody>
      </p:sp>
      <p:graphicFrame>
        <p:nvGraphicFramePr>
          <p:cNvPr id="7" name="Table 6"/>
          <p:cNvGraphicFramePr>
            <a:graphicFrameLocks noGrp="1"/>
          </p:cNvGraphicFramePr>
          <p:nvPr>
            <p:extLst>
              <p:ext uri="{D42A27DB-BD31-4B8C-83A1-F6EECF244321}">
                <p14:modId xmlns:p14="http://schemas.microsoft.com/office/powerpoint/2010/main" val="1941867293"/>
              </p:ext>
            </p:extLst>
          </p:nvPr>
        </p:nvGraphicFramePr>
        <p:xfrm>
          <a:off x="2467425" y="1584370"/>
          <a:ext cx="8781146" cy="1112520"/>
        </p:xfrm>
        <a:graphic>
          <a:graphicData uri="http://schemas.openxmlformats.org/drawingml/2006/table">
            <a:tbl>
              <a:tblPr firstRow="1" bandRow="1">
                <a:tableStyleId>{5FD0F851-EC5A-4D38-B0AD-8093EC10F338}</a:tableStyleId>
              </a:tblPr>
              <a:tblGrid>
                <a:gridCol w="2854618"/>
                <a:gridCol w="5926528"/>
              </a:tblGrid>
              <a:tr h="370840">
                <a:tc>
                  <a:txBody>
                    <a:bodyPr/>
                    <a:lstStyle/>
                    <a:p>
                      <a:r>
                        <a:rPr lang="en-US" sz="1800" dirty="0" smtClean="0"/>
                        <a:t>File / Directory</a:t>
                      </a:r>
                      <a:endParaRPr lang="en-AU" sz="1800" dirty="0"/>
                    </a:p>
                  </a:txBody>
                  <a:tcPr/>
                </a:tc>
                <a:tc>
                  <a:txBody>
                    <a:bodyPr/>
                    <a:lstStyle/>
                    <a:p>
                      <a:r>
                        <a:rPr lang="en-US" sz="1800" dirty="0" smtClean="0"/>
                        <a:t>Comment</a:t>
                      </a:r>
                      <a:endParaRPr lang="en-AU" sz="1800" dirty="0"/>
                    </a:p>
                  </a:txBody>
                  <a:tcPr/>
                </a:tc>
              </a:tr>
              <a:tr h="370840">
                <a:tc>
                  <a:txBody>
                    <a:bodyPr/>
                    <a:lstStyle/>
                    <a:p>
                      <a:r>
                        <a:rPr lang="en-AU" sz="1800" dirty="0" smtClean="0"/>
                        <a:t>sshd</a:t>
                      </a:r>
                      <a:endParaRPr lang="en-A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Linux Sshd configuration in PAM security</a:t>
                      </a:r>
                      <a:endParaRPr lang="en-AU" sz="1800" dirty="0" smtClean="0"/>
                    </a:p>
                  </a:txBody>
                  <a:tcPr/>
                </a:tc>
              </a:tr>
              <a:tr h="370840">
                <a:tc>
                  <a:txBody>
                    <a:bodyPr/>
                    <a:lstStyle/>
                    <a:p>
                      <a:r>
                        <a:rPr lang="en-AU" sz="1800" dirty="0" smtClean="0"/>
                        <a:t>su</a:t>
                      </a:r>
                      <a:endParaRPr lang="en-A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Linux SU configuration in PAM security</a:t>
                      </a:r>
                      <a:endParaRPr lang="en-AU" sz="1800" dirty="0" smtClean="0"/>
                    </a:p>
                  </a:txBody>
                  <a:tcPr/>
                </a:tc>
              </a:tr>
            </a:tbl>
          </a:graphicData>
        </a:graphic>
      </p:graphicFrame>
      <p:sp>
        <p:nvSpPr>
          <p:cNvPr id="8" name="TextBox 7"/>
          <p:cNvSpPr txBox="1"/>
          <p:nvPr/>
        </p:nvSpPr>
        <p:spPr>
          <a:xfrm>
            <a:off x="2452911" y="962342"/>
            <a:ext cx="4615545" cy="391886"/>
          </a:xfrm>
          <a:prstGeom prst="rect">
            <a:avLst/>
          </a:prstGeom>
          <a:noFill/>
        </p:spPr>
        <p:txBody>
          <a:bodyPr wrap="square" lIns="0" tIns="0" rIns="0" bIns="0" rtlCol="0">
            <a:noAutofit/>
          </a:bodyPr>
          <a:lstStyle/>
          <a:p>
            <a:pPr>
              <a:lnSpc>
                <a:spcPct val="90000"/>
              </a:lnSpc>
            </a:pPr>
            <a:r>
              <a:rPr lang="en-US" dirty="0" smtClean="0"/>
              <a:t>Oracle FCCM/dockerfiles/8.0.4/pam.d directory:</a:t>
            </a:r>
            <a:endParaRPr lang="en-AU" dirty="0" smtClean="0"/>
          </a:p>
        </p:txBody>
      </p:sp>
      <p:sp>
        <p:nvSpPr>
          <p:cNvPr id="9" name="Right Arrow 8"/>
          <p:cNvSpPr/>
          <p:nvPr/>
        </p:nvSpPr>
        <p:spPr>
          <a:xfrm>
            <a:off x="1045029" y="2685143"/>
            <a:ext cx="1080772" cy="957943"/>
          </a:xfrm>
          <a:prstGeom prst="rightArrow">
            <a:avLst/>
          </a:prstGeom>
          <a:solidFill>
            <a:schemeClr val="accent1">
              <a:alpha val="21961"/>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0000"/>
              </a:lnSpc>
            </a:pPr>
            <a:endParaRPr lang="en-AU" dirty="0" smtClean="0">
              <a:solidFill>
                <a:schemeClr val="tx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126435711"/>
              </p:ext>
            </p:extLst>
          </p:nvPr>
        </p:nvGraphicFramePr>
        <p:xfrm>
          <a:off x="2467425" y="3643091"/>
          <a:ext cx="9347204" cy="2225040"/>
        </p:xfrm>
        <a:graphic>
          <a:graphicData uri="http://schemas.openxmlformats.org/drawingml/2006/table">
            <a:tbl>
              <a:tblPr firstRow="1" bandRow="1">
                <a:tableStyleId>{5FD0F851-EC5A-4D38-B0AD-8093EC10F338}</a:tableStyleId>
              </a:tblPr>
              <a:tblGrid>
                <a:gridCol w="3038635"/>
                <a:gridCol w="6308569"/>
              </a:tblGrid>
              <a:tr h="370840">
                <a:tc>
                  <a:txBody>
                    <a:bodyPr/>
                    <a:lstStyle/>
                    <a:p>
                      <a:r>
                        <a:rPr lang="en-US" sz="1800" dirty="0" smtClean="0"/>
                        <a:t>File / Directory</a:t>
                      </a:r>
                      <a:endParaRPr lang="en-AU" sz="1800" dirty="0"/>
                    </a:p>
                  </a:txBody>
                  <a:tcPr/>
                </a:tc>
                <a:tc>
                  <a:txBody>
                    <a:bodyPr/>
                    <a:lstStyle/>
                    <a:p>
                      <a:r>
                        <a:rPr lang="en-US" sz="1800" dirty="0" smtClean="0"/>
                        <a:t>Comment</a:t>
                      </a:r>
                      <a:endParaRPr lang="en-AU" sz="1800" dirty="0"/>
                    </a:p>
                  </a:txBody>
                  <a:tcPr/>
                </a:tc>
              </a:tr>
              <a:tr h="370840">
                <a:tc>
                  <a:txBody>
                    <a:bodyPr/>
                    <a:lstStyle/>
                    <a:p>
                      <a:r>
                        <a:rPr lang="en-AU" sz="1800" dirty="0" smtClean="0"/>
                        <a:t>App_Deployment.sh</a:t>
                      </a:r>
                      <a:endParaRPr lang="en-A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t>Install script to Deploy EAR on Web App Server (automation)</a:t>
                      </a:r>
                      <a:endParaRPr lang="en-AU" sz="1800" dirty="0" smtClean="0"/>
                    </a:p>
                  </a:txBody>
                  <a:tcPr/>
                </a:tc>
              </a:tr>
              <a:tr h="370840">
                <a:tc>
                  <a:txBody>
                    <a:bodyPr/>
                    <a:lstStyle/>
                    <a:p>
                      <a:r>
                        <a:rPr lang="en-AU" sz="1800" dirty="0" smtClean="0"/>
                        <a:t>createOrStartApplication.sh</a:t>
                      </a:r>
                      <a:endParaRPr lang="en-A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Container</a:t>
                      </a:r>
                      <a:r>
                        <a:rPr lang="en-US" sz="1800" baseline="0" dirty="0" smtClean="0"/>
                        <a:t> startup script, install &amp; configure or start (automation)</a:t>
                      </a:r>
                      <a:endParaRPr lang="en-AU" sz="1800" dirty="0" smtClean="0"/>
                    </a:p>
                  </a:txBody>
                  <a:tcPr/>
                </a:tc>
              </a:tr>
              <a:tr h="370840">
                <a:tc>
                  <a:txBody>
                    <a:bodyPr/>
                    <a:lstStyle/>
                    <a:p>
                      <a:r>
                        <a:rPr lang="en-AU" sz="1800" dirty="0" smtClean="0"/>
                        <a:t>DbConn.class</a:t>
                      </a:r>
                      <a:endParaRPr lang="en-A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Java class to test Database readiness / health</a:t>
                      </a:r>
                      <a:endParaRPr lang="en-AU" sz="1800" dirty="0" smtClean="0"/>
                    </a:p>
                  </a:txBody>
                  <a:tcPr/>
                </a:tc>
              </a:tr>
              <a:tr h="370840">
                <a:tc>
                  <a:txBody>
                    <a:bodyPr/>
                    <a:lstStyle/>
                    <a:p>
                      <a:r>
                        <a:rPr lang="en-AU" sz="1800" dirty="0" smtClean="0"/>
                        <a:t>DbConn.java</a:t>
                      </a:r>
                      <a:endParaRPr lang="en-A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Java script to test Database</a:t>
                      </a:r>
                      <a:r>
                        <a:rPr lang="en-US" sz="1800" baseline="0" dirty="0" smtClean="0"/>
                        <a:t> readiness / health</a:t>
                      </a:r>
                      <a:endParaRPr lang="en-AU" sz="1800" dirty="0" smtClean="0"/>
                    </a:p>
                  </a:txBody>
                  <a:tcPr/>
                </a:tc>
              </a:tr>
              <a:tr h="370840">
                <a:tc>
                  <a:txBody>
                    <a:bodyPr/>
                    <a:lstStyle/>
                    <a:p>
                      <a:r>
                        <a:rPr lang="en-AU" sz="1800" dirty="0" smtClean="0"/>
                        <a:t>wait_for_db.sh</a:t>
                      </a:r>
                      <a:endParaRPr lang="en-AU"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Script to execute Java database readiness</a:t>
                      </a:r>
                      <a:endParaRPr lang="en-AU" sz="1800" dirty="0" smtClean="0"/>
                    </a:p>
                  </a:txBody>
                  <a:tcPr/>
                </a:tc>
              </a:tr>
            </a:tbl>
          </a:graphicData>
        </a:graphic>
      </p:graphicFrame>
      <p:sp>
        <p:nvSpPr>
          <p:cNvPr id="12" name="TextBox 11"/>
          <p:cNvSpPr txBox="1"/>
          <p:nvPr/>
        </p:nvSpPr>
        <p:spPr>
          <a:xfrm>
            <a:off x="2452910" y="3021063"/>
            <a:ext cx="6386289" cy="391886"/>
          </a:xfrm>
          <a:prstGeom prst="rect">
            <a:avLst/>
          </a:prstGeom>
          <a:noFill/>
        </p:spPr>
        <p:txBody>
          <a:bodyPr wrap="square" lIns="0" tIns="0" rIns="0" bIns="0" rtlCol="0">
            <a:noAutofit/>
          </a:bodyPr>
          <a:lstStyle/>
          <a:p>
            <a:pPr>
              <a:lnSpc>
                <a:spcPct val="90000"/>
              </a:lnSpc>
            </a:pPr>
            <a:r>
              <a:rPr lang="en-US" dirty="0" smtClean="0"/>
              <a:t>Oracle FCCM/dockerfiles/8.0.4/container-scripts directory:</a:t>
            </a:r>
            <a:endParaRPr lang="en-AU" dirty="0" smtClean="0"/>
          </a:p>
        </p:txBody>
      </p:sp>
    </p:spTree>
    <p:extLst>
      <p:ext uri="{BB962C8B-B14F-4D97-AF65-F5344CB8AC3E}">
        <p14:creationId xmlns:p14="http://schemas.microsoft.com/office/powerpoint/2010/main" val="335512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a:t>
            </a:r>
            <a:endParaRPr lang="en-US" dirty="0"/>
          </a:p>
        </p:txBody>
      </p:sp>
      <p:sp>
        <p:nvSpPr>
          <p:cNvPr id="4" name="Title 2"/>
          <p:cNvSpPr txBox="1">
            <a:spLocks/>
          </p:cNvSpPr>
          <p:nvPr/>
        </p:nvSpPr>
        <p:spPr>
          <a:xfrm>
            <a:off x="270560" y="-10159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smtClean="0"/>
              <a:t>OFSAAI Docker Containers </a:t>
            </a:r>
            <a:r>
              <a:rPr lang="en-US" dirty="0"/>
              <a:t>Build Process </a:t>
            </a:r>
            <a:endParaRPr lang="en-AU" dirty="0"/>
          </a:p>
        </p:txBody>
      </p:sp>
      <p:sp>
        <p:nvSpPr>
          <p:cNvPr id="5" name="Freeform 25"/>
          <p:cNvSpPr>
            <a:spLocks/>
          </p:cNvSpPr>
          <p:nvPr/>
        </p:nvSpPr>
        <p:spPr bwMode="auto">
          <a:xfrm>
            <a:off x="3025911" y="1284208"/>
            <a:ext cx="1886585" cy="1649095"/>
          </a:xfrm>
          <a:custGeom>
            <a:avLst/>
            <a:gdLst>
              <a:gd name="T0" fmla="+- 0 8377 8377"/>
              <a:gd name="T1" fmla="*/ T0 w 2971"/>
              <a:gd name="T2" fmla="+- 0 5099 2502"/>
              <a:gd name="T3" fmla="*/ 5099 h 2597"/>
              <a:gd name="T4" fmla="+- 0 11348 8377"/>
              <a:gd name="T5" fmla="*/ T4 w 2971"/>
              <a:gd name="T6" fmla="+- 0 5099 2502"/>
              <a:gd name="T7" fmla="*/ 5099 h 2597"/>
              <a:gd name="T8" fmla="+- 0 11348 8377"/>
              <a:gd name="T9" fmla="*/ T8 w 2971"/>
              <a:gd name="T10" fmla="+- 0 2502 2502"/>
              <a:gd name="T11" fmla="*/ 2502 h 2597"/>
              <a:gd name="T12" fmla="+- 0 8377 8377"/>
              <a:gd name="T13" fmla="*/ T12 w 2971"/>
              <a:gd name="T14" fmla="+- 0 2502 2502"/>
              <a:gd name="T15" fmla="*/ 2502 h 2597"/>
              <a:gd name="T16" fmla="+- 0 8377 8377"/>
              <a:gd name="T17" fmla="*/ T16 w 2971"/>
              <a:gd name="T18" fmla="+- 0 5099 2502"/>
              <a:gd name="T19" fmla="*/ 5099 h 2597"/>
            </a:gdLst>
            <a:ahLst/>
            <a:cxnLst>
              <a:cxn ang="0">
                <a:pos x="T1" y="T3"/>
              </a:cxn>
              <a:cxn ang="0">
                <a:pos x="T5" y="T7"/>
              </a:cxn>
              <a:cxn ang="0">
                <a:pos x="T9" y="T11"/>
              </a:cxn>
              <a:cxn ang="0">
                <a:pos x="T13" y="T15"/>
              </a:cxn>
              <a:cxn ang="0">
                <a:pos x="T17" y="T19"/>
              </a:cxn>
            </a:cxnLst>
            <a:rect l="0" t="0" r="r" b="b"/>
            <a:pathLst>
              <a:path w="2971" h="2597">
                <a:moveTo>
                  <a:pt x="0" y="2597"/>
                </a:moveTo>
                <a:lnTo>
                  <a:pt x="2971" y="2597"/>
                </a:lnTo>
                <a:lnTo>
                  <a:pt x="2971" y="0"/>
                </a:lnTo>
                <a:lnTo>
                  <a:pt x="0" y="0"/>
                </a:lnTo>
                <a:lnTo>
                  <a:pt x="0" y="2597"/>
                </a:lnTo>
                <a:close/>
              </a:path>
            </a:pathLst>
          </a:custGeom>
          <a:solidFill>
            <a:srgbClr val="ADC6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9148" y="828595"/>
            <a:ext cx="2563495" cy="911225"/>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696" y="1374378"/>
            <a:ext cx="646430" cy="568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696" y="1374378"/>
            <a:ext cx="646430" cy="568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696" y="1374378"/>
            <a:ext cx="646430" cy="5683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4188" y="1390888"/>
            <a:ext cx="1510030" cy="11036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559379" y="1764721"/>
            <a:ext cx="3583032" cy="369332"/>
          </a:xfrm>
          <a:prstGeom prst="rect">
            <a:avLst/>
          </a:prstGeom>
        </p:spPr>
        <p:txBody>
          <a:bodyPr wrap="none">
            <a:spAutoFit/>
          </a:bodyPr>
          <a:lstStyle/>
          <a:p>
            <a:pPr lvl="0" eaLnBrk="0" fontAlgn="base" hangingPunct="0">
              <a:spcBef>
                <a:spcPct val="0"/>
              </a:spcBef>
              <a:spcAft>
                <a:spcPct val="0"/>
              </a:spcAft>
            </a:pPr>
            <a:r>
              <a:rPr lang="en-US" altLang="en-US" b="1" dirty="0">
                <a:solidFill>
                  <a:srgbClr val="5F5F5F"/>
                </a:solidFill>
                <a:latin typeface="Arial" pitchFamily="34" charset="0"/>
                <a:ea typeface="Calibri" pitchFamily="34" charset="0"/>
                <a:cs typeface="Arial" pitchFamily="34" charset="0"/>
              </a:rPr>
              <a:t>Image Registry (Public/Private)</a:t>
            </a:r>
            <a:endParaRPr lang="en-US" altLang="en-US" dirty="0">
              <a:latin typeface="Arial" pitchFamily="34" charset="0"/>
              <a:ea typeface="Calibri" pitchFamily="34" charset="0"/>
              <a:cs typeface="Arial" pitchFamily="34" charset="0"/>
            </a:endParaRPr>
          </a:p>
        </p:txBody>
      </p:sp>
      <p:sp>
        <p:nvSpPr>
          <p:cNvPr id="12" name="Rectangle 11"/>
          <p:cNvSpPr/>
          <p:nvPr/>
        </p:nvSpPr>
        <p:spPr>
          <a:xfrm>
            <a:off x="352244" y="1904206"/>
            <a:ext cx="2731452" cy="646331"/>
          </a:xfrm>
          <a:prstGeom prst="rect">
            <a:avLst/>
          </a:prstGeom>
        </p:spPr>
        <p:txBody>
          <a:bodyPr wrap="square">
            <a:spAutoFit/>
          </a:bodyPr>
          <a:lstStyle/>
          <a:p>
            <a:pPr lvl="0" eaLnBrk="0" fontAlgn="base" hangingPunct="0">
              <a:spcBef>
                <a:spcPct val="0"/>
              </a:spcBef>
              <a:spcAft>
                <a:spcPct val="0"/>
              </a:spcAft>
            </a:pPr>
            <a:r>
              <a:rPr lang="en-US" altLang="en-US" b="1" dirty="0">
                <a:solidFill>
                  <a:srgbClr val="5F5F5F"/>
                </a:solidFill>
                <a:latin typeface="Arial" pitchFamily="34" charset="0"/>
                <a:ea typeface="Calibri" pitchFamily="34" charset="0"/>
                <a:cs typeface="Arial" pitchFamily="34" charset="0"/>
              </a:rPr>
              <a:t>SSH Access / Console UI / REST API</a:t>
            </a:r>
            <a:endParaRPr lang="en-US" altLang="en-US" sz="1050" dirty="0">
              <a:latin typeface="Arial" pitchFamily="34" charset="0"/>
              <a:ea typeface="Times New Roman" pitchFamily="18" charset="0"/>
              <a:cs typeface="Arial" pitchFamily="34" charset="0"/>
            </a:endParaRPr>
          </a:p>
        </p:txBody>
      </p:sp>
      <p:cxnSp>
        <p:nvCxnSpPr>
          <p:cNvPr id="13" name="Straight Connector 12"/>
          <p:cNvCxnSpPr>
            <a:stCxn id="7" idx="3"/>
          </p:cNvCxnSpPr>
          <p:nvPr/>
        </p:nvCxnSpPr>
        <p:spPr>
          <a:xfrm flipV="1">
            <a:off x="1825126" y="1658540"/>
            <a:ext cx="1200785" cy="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912496" y="1374378"/>
            <a:ext cx="1156652" cy="1651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7" name="Shape 2436"/>
          <p:cNvSpPr/>
          <p:nvPr/>
        </p:nvSpPr>
        <p:spPr>
          <a:xfrm>
            <a:off x="6069148" y="2284672"/>
            <a:ext cx="2472155" cy="648631"/>
          </a:xfrm>
          <a:prstGeom prst="roundRect">
            <a:avLst>
              <a:gd name="adj" fmla="val 16667"/>
            </a:avLst>
          </a:prstGeom>
          <a:ln/>
        </p:spPr>
        <p:style>
          <a:lnRef idx="1">
            <a:schemeClr val="accent1"/>
          </a:lnRef>
          <a:fillRef idx="3">
            <a:schemeClr val="accent1"/>
          </a:fillRef>
          <a:effectRef idx="2">
            <a:schemeClr val="accent1"/>
          </a:effectRef>
          <a:fontRef idx="minor">
            <a:schemeClr val="lt1"/>
          </a:fontRef>
        </p:style>
        <p:txBody>
          <a:bodyPr lIns="121850" tIns="60900" rIns="121850" bIns="609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0" i="0" u="none" strike="noStrike" cap="none" dirty="0" smtClean="0">
                <a:solidFill>
                  <a:schemeClr val="lt1"/>
                </a:solidFill>
                <a:latin typeface="Arial"/>
                <a:ea typeface="Arial"/>
                <a:cs typeface="Arial"/>
                <a:sym typeface="Arial"/>
              </a:rPr>
              <a:t>Oracle Download</a:t>
            </a:r>
            <a:endParaRPr lang="en-US" sz="1600" b="0" i="0" u="none" strike="noStrike" cap="none" dirty="0">
              <a:solidFill>
                <a:schemeClr val="lt1"/>
              </a:solidFill>
              <a:latin typeface="Arial"/>
              <a:ea typeface="Arial"/>
              <a:cs typeface="Arial"/>
              <a:sym typeface="Arial"/>
            </a:endParaRPr>
          </a:p>
        </p:txBody>
      </p:sp>
      <p:sp>
        <p:nvSpPr>
          <p:cNvPr id="18" name="Rectangle 17"/>
          <p:cNvSpPr/>
          <p:nvPr/>
        </p:nvSpPr>
        <p:spPr>
          <a:xfrm>
            <a:off x="6009313" y="2933303"/>
            <a:ext cx="2916183" cy="369332"/>
          </a:xfrm>
          <a:prstGeom prst="rect">
            <a:avLst/>
          </a:prstGeom>
        </p:spPr>
        <p:txBody>
          <a:bodyPr wrap="none">
            <a:spAutoFit/>
          </a:bodyPr>
          <a:lstStyle/>
          <a:p>
            <a:pPr lvl="0" eaLnBrk="0" fontAlgn="base" hangingPunct="0">
              <a:spcBef>
                <a:spcPct val="0"/>
              </a:spcBef>
              <a:spcAft>
                <a:spcPct val="0"/>
              </a:spcAft>
            </a:pPr>
            <a:r>
              <a:rPr lang="en-US" altLang="en-US" b="1" dirty="0" smtClean="0">
                <a:latin typeface="Arial" pitchFamily="34" charset="0"/>
                <a:ea typeface="Calibri" pitchFamily="34" charset="0"/>
                <a:cs typeface="Arial" pitchFamily="34" charset="0"/>
              </a:rPr>
              <a:t>Oracle Software Binaries</a:t>
            </a:r>
            <a:endParaRPr lang="en-US" altLang="en-US" b="1" dirty="0">
              <a:latin typeface="Arial" pitchFamily="34" charset="0"/>
              <a:ea typeface="Calibri" pitchFamily="34" charset="0"/>
              <a:cs typeface="Arial" pitchFamily="34" charset="0"/>
            </a:endParaRPr>
          </a:p>
        </p:txBody>
      </p:sp>
      <p:cxnSp>
        <p:nvCxnSpPr>
          <p:cNvPr id="19" name="Straight Connector 18"/>
          <p:cNvCxnSpPr/>
          <p:nvPr/>
        </p:nvCxnSpPr>
        <p:spPr>
          <a:xfrm flipV="1">
            <a:off x="4852661" y="2474527"/>
            <a:ext cx="1156652" cy="1651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68404" y="4107537"/>
            <a:ext cx="11533310" cy="1124857"/>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r>
              <a:rPr lang="en-US" dirty="0" smtClean="0"/>
              <a:t>Script performs a Checksum on expected binaries that will need to be downloaded and placed in the dockerfile directory.</a:t>
            </a:r>
          </a:p>
          <a:p>
            <a:pPr marL="285750" indent="-285750">
              <a:lnSpc>
                <a:spcPct val="90000"/>
              </a:lnSpc>
              <a:buFont typeface="Arial" panose="020B0604020202020204" pitchFamily="34" charset="0"/>
              <a:buChar char="•"/>
            </a:pPr>
            <a:r>
              <a:rPr lang="en-US" dirty="0" smtClean="0"/>
              <a:t>Script then executes a Docker Build command to execute the Docker YAML file and build the image.</a:t>
            </a:r>
          </a:p>
          <a:p>
            <a:pPr>
              <a:lnSpc>
                <a:spcPct val="90000"/>
              </a:lnSpc>
            </a:pPr>
            <a:endParaRPr lang="en-US" dirty="0"/>
          </a:p>
          <a:p>
            <a:pPr>
              <a:lnSpc>
                <a:spcPct val="90000"/>
              </a:lnSpc>
            </a:pPr>
            <a:r>
              <a:rPr lang="en-AU" b="1" dirty="0" smtClean="0"/>
              <a:t>	docker </a:t>
            </a:r>
            <a:r>
              <a:rPr lang="en-AU" b="1" dirty="0"/>
              <a:t>build --</a:t>
            </a:r>
            <a:r>
              <a:rPr lang="en-AU" b="1" dirty="0" smtClean="0"/>
              <a:t>force-rm=true </a:t>
            </a:r>
            <a:r>
              <a:rPr lang="en-AU" b="1" dirty="0"/>
              <a:t>--</a:t>
            </a:r>
            <a:r>
              <a:rPr lang="en-AU" b="1" dirty="0" smtClean="0"/>
              <a:t>no-cache=true -</a:t>
            </a:r>
            <a:r>
              <a:rPr lang="en-AU" b="1" dirty="0"/>
              <a:t>t </a:t>
            </a:r>
            <a:r>
              <a:rPr lang="en-AU" b="1" dirty="0" smtClean="0"/>
              <a:t>oracle/ofsaa-fccm:8.0.4 </a:t>
            </a:r>
            <a:r>
              <a:rPr lang="en-AU" b="1" dirty="0"/>
              <a:t>-f Dockerfile . </a:t>
            </a:r>
            <a:endParaRPr lang="en-AU" b="1" dirty="0" smtClean="0"/>
          </a:p>
        </p:txBody>
      </p:sp>
      <p:sp>
        <p:nvSpPr>
          <p:cNvPr id="21" name="TextBox 20"/>
          <p:cNvSpPr txBox="1"/>
          <p:nvPr/>
        </p:nvSpPr>
        <p:spPr>
          <a:xfrm>
            <a:off x="352378" y="3512457"/>
            <a:ext cx="9314136" cy="394488"/>
          </a:xfrm>
          <a:prstGeom prst="rect">
            <a:avLst/>
          </a:prstGeom>
          <a:noFill/>
        </p:spPr>
        <p:txBody>
          <a:bodyPr wrap="square" lIns="0" tIns="0" rIns="0" bIns="0" rtlCol="0">
            <a:noAutofit/>
          </a:bodyPr>
          <a:lstStyle/>
          <a:p>
            <a:pPr>
              <a:lnSpc>
                <a:spcPct val="90000"/>
              </a:lnSpc>
            </a:pPr>
            <a:r>
              <a:rPr lang="en-AU" dirty="0" smtClean="0"/>
              <a:t>Execute: </a:t>
            </a:r>
            <a:r>
              <a:rPr lang="en-AU" b="1" dirty="0" smtClean="0"/>
              <a:t>buildDockerImage.sh      (A standard script to  build images)</a:t>
            </a:r>
          </a:p>
        </p:txBody>
      </p:sp>
      <p:sp>
        <p:nvSpPr>
          <p:cNvPr id="22" name="TextBox 21"/>
          <p:cNvSpPr txBox="1"/>
          <p:nvPr/>
        </p:nvSpPr>
        <p:spPr>
          <a:xfrm>
            <a:off x="2706769" y="5188851"/>
            <a:ext cx="6488806" cy="232229"/>
          </a:xfrm>
          <a:prstGeom prst="rect">
            <a:avLst/>
          </a:prstGeom>
          <a:noFill/>
        </p:spPr>
        <p:txBody>
          <a:bodyPr wrap="square" lIns="0" tIns="0" rIns="0" bIns="0" rtlCol="0">
            <a:noAutofit/>
          </a:bodyPr>
          <a:lstStyle/>
          <a:p>
            <a:pPr>
              <a:lnSpc>
                <a:spcPct val="90000"/>
              </a:lnSpc>
            </a:pPr>
            <a:r>
              <a:rPr lang="en-US" b="1" dirty="0" smtClean="0"/>
              <a:t>NOTE:  Image Build Order Dependencies and container Run Order: </a:t>
            </a:r>
            <a:endParaRPr lang="en-AU" b="1" dirty="0" smtClean="0"/>
          </a:p>
        </p:txBody>
      </p:sp>
      <p:sp>
        <p:nvSpPr>
          <p:cNvPr id="23" name="Shape 2436"/>
          <p:cNvSpPr/>
          <p:nvPr/>
        </p:nvSpPr>
        <p:spPr>
          <a:xfrm>
            <a:off x="352379" y="5527342"/>
            <a:ext cx="2073140" cy="648631"/>
          </a:xfrm>
          <a:prstGeom prst="roundRect">
            <a:avLst>
              <a:gd name="adj" fmla="val 16667"/>
            </a:avLst>
          </a:prstGeom>
          <a:ln/>
        </p:spPr>
        <p:style>
          <a:lnRef idx="1">
            <a:schemeClr val="accent1"/>
          </a:lnRef>
          <a:fillRef idx="3">
            <a:schemeClr val="accent1"/>
          </a:fillRef>
          <a:effectRef idx="2">
            <a:schemeClr val="accent1"/>
          </a:effectRef>
          <a:fontRef idx="minor">
            <a:schemeClr val="lt1"/>
          </a:fontRef>
        </p:style>
        <p:txBody>
          <a:bodyPr lIns="121850" tIns="60900" rIns="121850" bIns="609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b="0" i="0" u="none" strike="noStrike" cap="none" dirty="0" smtClean="0">
                <a:solidFill>
                  <a:schemeClr val="lt1"/>
                </a:solidFill>
                <a:latin typeface="Arial"/>
                <a:ea typeface="Arial"/>
                <a:cs typeface="Arial"/>
                <a:sym typeface="Arial"/>
              </a:rPr>
              <a:t>1. Oracle Linux</a:t>
            </a:r>
            <a:endParaRPr lang="en-US" sz="1600" b="0" i="0" u="none" strike="noStrike" cap="none" dirty="0">
              <a:solidFill>
                <a:schemeClr val="lt1"/>
              </a:solidFill>
              <a:latin typeface="Arial"/>
              <a:ea typeface="Arial"/>
              <a:cs typeface="Arial"/>
              <a:sym typeface="Arial"/>
            </a:endParaRPr>
          </a:p>
        </p:txBody>
      </p:sp>
      <p:sp>
        <p:nvSpPr>
          <p:cNvPr id="24" name="Shape 2436"/>
          <p:cNvSpPr/>
          <p:nvPr/>
        </p:nvSpPr>
        <p:spPr>
          <a:xfrm>
            <a:off x="2548891" y="5527342"/>
            <a:ext cx="2073140" cy="648631"/>
          </a:xfrm>
          <a:prstGeom prst="roundRect">
            <a:avLst>
              <a:gd name="adj" fmla="val 16667"/>
            </a:avLst>
          </a:prstGeom>
          <a:ln/>
        </p:spPr>
        <p:style>
          <a:lnRef idx="1">
            <a:schemeClr val="accent1"/>
          </a:lnRef>
          <a:fillRef idx="3">
            <a:schemeClr val="accent1"/>
          </a:fillRef>
          <a:effectRef idx="2">
            <a:schemeClr val="accent1"/>
          </a:effectRef>
          <a:fontRef idx="minor">
            <a:schemeClr val="lt1"/>
          </a:fontRef>
        </p:style>
        <p:txBody>
          <a:bodyPr lIns="121850" tIns="60900" rIns="121850" bIns="609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dirty="0">
                <a:latin typeface="Arial"/>
                <a:ea typeface="Arial"/>
                <a:cs typeface="Arial"/>
                <a:sym typeface="Arial"/>
              </a:rPr>
              <a:t>2</a:t>
            </a:r>
            <a:r>
              <a:rPr lang="en-US" sz="1600" b="0" i="0" u="none" strike="noStrike" cap="none" dirty="0" smtClean="0">
                <a:solidFill>
                  <a:schemeClr val="lt1"/>
                </a:solidFill>
                <a:latin typeface="Arial"/>
                <a:ea typeface="Arial"/>
                <a:cs typeface="Arial"/>
                <a:sym typeface="Arial"/>
              </a:rPr>
              <a:t>. Oracle JDK</a:t>
            </a:r>
            <a:endParaRPr lang="en-US" sz="1600" b="0" i="0" u="none" strike="noStrike" cap="none" dirty="0">
              <a:solidFill>
                <a:schemeClr val="lt1"/>
              </a:solidFill>
              <a:latin typeface="Arial"/>
              <a:ea typeface="Arial"/>
              <a:cs typeface="Arial"/>
              <a:sym typeface="Arial"/>
            </a:endParaRPr>
          </a:p>
        </p:txBody>
      </p:sp>
      <p:sp>
        <p:nvSpPr>
          <p:cNvPr id="25" name="Shape 2436"/>
          <p:cNvSpPr/>
          <p:nvPr/>
        </p:nvSpPr>
        <p:spPr>
          <a:xfrm>
            <a:off x="4782076" y="5527341"/>
            <a:ext cx="2073140" cy="648631"/>
          </a:xfrm>
          <a:prstGeom prst="roundRect">
            <a:avLst>
              <a:gd name="adj" fmla="val 16667"/>
            </a:avLst>
          </a:prstGeom>
          <a:ln/>
        </p:spPr>
        <p:style>
          <a:lnRef idx="1">
            <a:schemeClr val="accent1"/>
          </a:lnRef>
          <a:fillRef idx="3">
            <a:schemeClr val="accent1"/>
          </a:fillRef>
          <a:effectRef idx="2">
            <a:schemeClr val="accent1"/>
          </a:effectRef>
          <a:fontRef idx="minor">
            <a:schemeClr val="lt1"/>
          </a:fontRef>
        </p:style>
        <p:txBody>
          <a:bodyPr lIns="121850" tIns="60900" rIns="121850" bIns="609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dirty="0">
                <a:latin typeface="Arial"/>
                <a:ea typeface="Arial"/>
                <a:cs typeface="Arial"/>
                <a:sym typeface="Arial"/>
              </a:rPr>
              <a:t>3</a:t>
            </a:r>
            <a:r>
              <a:rPr lang="en-US" sz="1600" b="0" i="0" u="none" strike="noStrike" cap="none" dirty="0" smtClean="0">
                <a:solidFill>
                  <a:schemeClr val="lt1"/>
                </a:solidFill>
                <a:latin typeface="Arial"/>
                <a:ea typeface="Arial"/>
                <a:cs typeface="Arial"/>
                <a:sym typeface="Arial"/>
              </a:rPr>
              <a:t>. Oracle Database</a:t>
            </a:r>
            <a:endParaRPr lang="en-US" sz="1600" b="0" i="0" u="none" strike="noStrike" cap="none" dirty="0">
              <a:solidFill>
                <a:schemeClr val="lt1"/>
              </a:solidFill>
              <a:latin typeface="Arial"/>
              <a:ea typeface="Arial"/>
              <a:cs typeface="Arial"/>
              <a:sym typeface="Arial"/>
            </a:endParaRPr>
          </a:p>
        </p:txBody>
      </p:sp>
      <p:sp>
        <p:nvSpPr>
          <p:cNvPr id="26" name="Shape 2436"/>
          <p:cNvSpPr/>
          <p:nvPr/>
        </p:nvSpPr>
        <p:spPr>
          <a:xfrm>
            <a:off x="6967673" y="5527340"/>
            <a:ext cx="2073140" cy="648631"/>
          </a:xfrm>
          <a:prstGeom prst="roundRect">
            <a:avLst>
              <a:gd name="adj" fmla="val 16667"/>
            </a:avLst>
          </a:prstGeom>
          <a:ln/>
        </p:spPr>
        <p:style>
          <a:lnRef idx="1">
            <a:schemeClr val="accent1"/>
          </a:lnRef>
          <a:fillRef idx="3">
            <a:schemeClr val="accent1"/>
          </a:fillRef>
          <a:effectRef idx="2">
            <a:schemeClr val="accent1"/>
          </a:effectRef>
          <a:fontRef idx="minor">
            <a:schemeClr val="lt1"/>
          </a:fontRef>
        </p:style>
        <p:txBody>
          <a:bodyPr lIns="121850" tIns="60900" rIns="121850" bIns="609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dirty="0">
                <a:latin typeface="Arial"/>
                <a:ea typeface="Arial"/>
                <a:cs typeface="Arial"/>
                <a:sym typeface="Arial"/>
              </a:rPr>
              <a:t>4</a:t>
            </a:r>
            <a:r>
              <a:rPr lang="en-US" sz="1600" b="0" i="0" u="none" strike="noStrike" cap="none" dirty="0" smtClean="0">
                <a:solidFill>
                  <a:schemeClr val="lt1"/>
                </a:solidFill>
                <a:latin typeface="Arial"/>
                <a:ea typeface="Arial"/>
                <a:cs typeface="Arial"/>
                <a:sym typeface="Arial"/>
              </a:rPr>
              <a:t>. Oracle FMW</a:t>
            </a:r>
            <a:endParaRPr lang="en-US" sz="1600" b="0" i="0" u="none" strike="noStrike" cap="none" dirty="0">
              <a:solidFill>
                <a:schemeClr val="lt1"/>
              </a:solidFill>
              <a:latin typeface="Arial"/>
              <a:ea typeface="Arial"/>
              <a:cs typeface="Arial"/>
              <a:sym typeface="Arial"/>
            </a:endParaRPr>
          </a:p>
        </p:txBody>
      </p:sp>
      <p:sp>
        <p:nvSpPr>
          <p:cNvPr id="27" name="Shape 2436"/>
          <p:cNvSpPr/>
          <p:nvPr/>
        </p:nvSpPr>
        <p:spPr>
          <a:xfrm>
            <a:off x="9195575" y="5534600"/>
            <a:ext cx="2073140" cy="648631"/>
          </a:xfrm>
          <a:prstGeom prst="roundRect">
            <a:avLst>
              <a:gd name="adj" fmla="val 16667"/>
            </a:avLst>
          </a:prstGeom>
          <a:ln/>
        </p:spPr>
        <p:style>
          <a:lnRef idx="1">
            <a:schemeClr val="accent1"/>
          </a:lnRef>
          <a:fillRef idx="3">
            <a:schemeClr val="accent1"/>
          </a:fillRef>
          <a:effectRef idx="2">
            <a:schemeClr val="accent1"/>
          </a:effectRef>
          <a:fontRef idx="minor">
            <a:schemeClr val="lt1"/>
          </a:fontRef>
        </p:style>
        <p:txBody>
          <a:bodyPr lIns="121850" tIns="60900" rIns="121850" bIns="609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600" dirty="0" smtClean="0">
                <a:latin typeface="Arial"/>
                <a:ea typeface="Arial"/>
                <a:cs typeface="Arial"/>
                <a:sym typeface="Arial"/>
              </a:rPr>
              <a:t>5</a:t>
            </a:r>
            <a:r>
              <a:rPr lang="en-US" sz="1600" b="0" i="0" u="none" strike="noStrike" cap="none" dirty="0" smtClean="0">
                <a:solidFill>
                  <a:schemeClr val="lt1"/>
                </a:solidFill>
                <a:latin typeface="Arial"/>
                <a:ea typeface="Arial"/>
                <a:cs typeface="Arial"/>
                <a:sym typeface="Arial"/>
              </a:rPr>
              <a:t>. Oracle OFSAA</a:t>
            </a:r>
            <a:endParaRPr lang="en-US" sz="16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10279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smtClean="0"/>
              <a:t>Oracle</a:t>
            </a:r>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a:t>
            </a:r>
            <a:endParaRPr lang="en-US" dirty="0"/>
          </a:p>
        </p:txBody>
      </p:sp>
      <p:sp>
        <p:nvSpPr>
          <p:cNvPr id="4" name="Title 2"/>
          <p:cNvSpPr txBox="1">
            <a:spLocks/>
          </p:cNvSpPr>
          <p:nvPr/>
        </p:nvSpPr>
        <p:spPr>
          <a:xfrm>
            <a:off x="270560" y="-10159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smtClean="0"/>
              <a:t>OFSAAI Docker Containers </a:t>
            </a:r>
            <a:r>
              <a:rPr lang="en-US" dirty="0"/>
              <a:t>Build Process </a:t>
            </a:r>
            <a:endParaRPr lang="en-AU" dirty="0"/>
          </a:p>
        </p:txBody>
      </p:sp>
      <p:sp>
        <p:nvSpPr>
          <p:cNvPr id="5" name="TextBox 4"/>
          <p:cNvSpPr txBox="1"/>
          <p:nvPr/>
        </p:nvSpPr>
        <p:spPr>
          <a:xfrm>
            <a:off x="270559" y="856345"/>
            <a:ext cx="2400070" cy="195943"/>
          </a:xfrm>
          <a:prstGeom prst="rect">
            <a:avLst/>
          </a:prstGeom>
          <a:noFill/>
        </p:spPr>
        <p:txBody>
          <a:bodyPr wrap="square" lIns="0" tIns="0" rIns="0" bIns="0" rtlCol="0">
            <a:noAutofit/>
          </a:bodyPr>
          <a:lstStyle/>
          <a:p>
            <a:pPr>
              <a:lnSpc>
                <a:spcPct val="90000"/>
              </a:lnSpc>
            </a:pPr>
            <a:r>
              <a:rPr lang="en-US" b="1" dirty="0" smtClean="0">
                <a:solidFill>
                  <a:schemeClr val="accent1"/>
                </a:solidFill>
              </a:rPr>
              <a:t>OFSAA Docker YAML File</a:t>
            </a:r>
            <a:endParaRPr lang="en-AU" b="1" dirty="0" smtClean="0">
              <a:solidFill>
                <a:schemeClr val="accent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536339984"/>
              </p:ext>
            </p:extLst>
          </p:nvPr>
        </p:nvGraphicFramePr>
        <p:xfrm>
          <a:off x="256043" y="1388029"/>
          <a:ext cx="11631154" cy="357632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dirty="0" smtClean="0"/>
                        <a:t>FROM oracle/serverjre:8</a:t>
                      </a:r>
                      <a:endParaRPr lang="en-AU" dirty="0"/>
                    </a:p>
                  </a:txBody>
                  <a:tcPr/>
                </a:tc>
                <a:tc>
                  <a:txBody>
                    <a:bodyPr/>
                    <a:lstStyle/>
                    <a:p>
                      <a:r>
                        <a:rPr lang="en-US" dirty="0" smtClean="0"/>
                        <a:t>Image is based on the Linux 7 / JDK image as a 1</a:t>
                      </a:r>
                      <a:r>
                        <a:rPr lang="en-US" baseline="30000" dirty="0" smtClean="0"/>
                        <a:t>st</a:t>
                      </a:r>
                      <a:r>
                        <a:rPr lang="en-US" dirty="0" smtClean="0"/>
                        <a:t> layer</a:t>
                      </a:r>
                      <a:endParaRPr lang="en-AU" dirty="0"/>
                    </a:p>
                  </a:txBody>
                  <a:tcPr/>
                </a:tc>
              </a:tr>
              <a:tr h="370840">
                <a:tc>
                  <a:txBody>
                    <a:bodyPr/>
                    <a:lstStyle/>
                    <a:p>
                      <a:r>
                        <a:rPr lang="en-AU" dirty="0" smtClean="0"/>
                        <a:t>ENV ORACLE_HOME=/u01/oracle \</a:t>
                      </a:r>
                    </a:p>
                    <a:p>
                      <a:r>
                        <a:rPr lang="en-AU" dirty="0" smtClean="0"/>
                        <a:t>    SCRIPT_FILE=/u01/oracle/container-scripts/* \</a:t>
                      </a:r>
                    </a:p>
                    <a:p>
                      <a:r>
                        <a:rPr lang="en-AU" dirty="0" smtClean="0"/>
                        <a:t>    VOLUME_DIR1=/u01/oracle/OFSAA/DOWNLOAD \</a:t>
                      </a:r>
                    </a:p>
                    <a:p>
                      <a:r>
                        <a:rPr lang="en-AU" dirty="0" smtClean="0"/>
                        <a:t>    VOLUME_DIR2=/u01/oracle/OFSAA/FIC_HOME \</a:t>
                      </a:r>
                    </a:p>
                    <a:p>
                      <a:r>
                        <a:rPr lang="en-AU" dirty="0" smtClean="0"/>
                        <a:t>    VOLUME_DIR3=/u01/oracle/OFSAA/FTPSHARE \</a:t>
                      </a:r>
                    </a:p>
                    <a:p>
                      <a:r>
                        <a:rPr lang="en-AU" dirty="0" smtClean="0"/>
                        <a:t>    ENV="/u01/oracle/.profile" \</a:t>
                      </a:r>
                    </a:p>
                    <a:p>
                      <a:r>
                        <a:rPr lang="en-AU" dirty="0" smtClean="0"/>
                        <a:t>    PKG=V860826-01.zip \</a:t>
                      </a:r>
                    </a:p>
                    <a:p>
                      <a:r>
                        <a:rPr lang="en-AU" dirty="0" smtClean="0"/>
                        <a:t>    FCCMAPPS_OS_PASSWORD=Ofsaa_123 \</a:t>
                      </a:r>
                    </a:p>
                    <a:p>
                      <a:r>
                        <a:rPr lang="en-AU" dirty="0" smtClean="0"/>
                        <a:t>    PATH=$PATH:/usr/java/default/bin:/u01/oracle/container-scripts:/u01/oracle/client/12.1.0.1/bin</a:t>
                      </a:r>
                      <a:endParaRPr lang="en-AU" dirty="0"/>
                    </a:p>
                  </a:txBody>
                  <a:tcPr/>
                </a:tc>
                <a:tc>
                  <a:txBody>
                    <a:bodyPr/>
                    <a:lstStyle/>
                    <a:p>
                      <a:r>
                        <a:rPr lang="en-US" dirty="0" smtClean="0"/>
                        <a:t>Set Up Environment variables that can be used in the image / containers. Environment variables in any linked container are also available in the environment when containers are run.</a:t>
                      </a:r>
                      <a:endParaRPr lang="en-AU" dirty="0"/>
                    </a:p>
                  </a:txBody>
                  <a:tcPr/>
                </a:tc>
              </a:tr>
            </a:tbl>
          </a:graphicData>
        </a:graphic>
      </p:graphicFrame>
    </p:spTree>
    <p:extLst>
      <p:ext uri="{BB962C8B-B14F-4D97-AF65-F5344CB8AC3E}">
        <p14:creationId xmlns:p14="http://schemas.microsoft.com/office/powerpoint/2010/main" val="220318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a:t>
            </a:r>
            <a:endParaRPr lang="en-US" dirty="0"/>
          </a:p>
        </p:txBody>
      </p:sp>
      <p:sp>
        <p:nvSpPr>
          <p:cNvPr id="4" name="Title 2"/>
          <p:cNvSpPr txBox="1">
            <a:spLocks/>
          </p:cNvSpPr>
          <p:nvPr/>
        </p:nvSpPr>
        <p:spPr>
          <a:xfrm>
            <a:off x="270560" y="-10159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smtClean="0"/>
              <a:t>OFSAAI Docker Containers </a:t>
            </a:r>
            <a:r>
              <a:rPr lang="en-US" dirty="0"/>
              <a:t>Build Process </a:t>
            </a:r>
            <a:endParaRPr lang="en-AU" dirty="0"/>
          </a:p>
        </p:txBody>
      </p:sp>
      <p:sp>
        <p:nvSpPr>
          <p:cNvPr id="5" name="TextBox 4"/>
          <p:cNvSpPr txBox="1"/>
          <p:nvPr/>
        </p:nvSpPr>
        <p:spPr>
          <a:xfrm>
            <a:off x="270560" y="856345"/>
            <a:ext cx="2385554" cy="195943"/>
          </a:xfrm>
          <a:prstGeom prst="rect">
            <a:avLst/>
          </a:prstGeom>
          <a:noFill/>
        </p:spPr>
        <p:txBody>
          <a:bodyPr wrap="square" lIns="0" tIns="0" rIns="0" bIns="0" rtlCol="0">
            <a:noAutofit/>
          </a:bodyPr>
          <a:lstStyle/>
          <a:p>
            <a:pPr>
              <a:lnSpc>
                <a:spcPct val="90000"/>
              </a:lnSpc>
            </a:pPr>
            <a:r>
              <a:rPr lang="en-US" b="1" dirty="0" smtClean="0">
                <a:solidFill>
                  <a:schemeClr val="accent1"/>
                </a:solidFill>
              </a:rPr>
              <a:t>OFSAA Docker YAML File</a:t>
            </a:r>
            <a:endParaRPr lang="en-AU" b="1" dirty="0" smtClean="0">
              <a:solidFill>
                <a:schemeClr val="accent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98188897"/>
              </p:ext>
            </p:extLst>
          </p:nvPr>
        </p:nvGraphicFramePr>
        <p:xfrm>
          <a:off x="256043" y="1199347"/>
          <a:ext cx="11631154" cy="505714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sz="1050" dirty="0" smtClean="0"/>
                        <a:t>RUN yum -y install iputils &amp;&amp; \</a:t>
                      </a:r>
                    </a:p>
                    <a:p>
                      <a:r>
                        <a:rPr lang="en-AU" sz="1050" dirty="0" smtClean="0"/>
                        <a:t>    yum -y install oracle-rdbms-server-12cR1-preinstall &amp;&amp; \</a:t>
                      </a:r>
                    </a:p>
                    <a:p>
                      <a:r>
                        <a:rPr lang="en-AU" sz="1050" dirty="0" smtClean="0"/>
                        <a:t>    yum -y install net-tools &amp;&amp; \</a:t>
                      </a:r>
                    </a:p>
                    <a:p>
                      <a:r>
                        <a:rPr lang="en-AU" sz="1050" dirty="0" smtClean="0"/>
                        <a:t>    yum -y install unzip &amp;&amp; \</a:t>
                      </a:r>
                    </a:p>
                    <a:p>
                      <a:r>
                        <a:rPr lang="en-AU" sz="1050" dirty="0" smtClean="0"/>
                        <a:t>    yum -y install zip &amp;&amp; \</a:t>
                      </a:r>
                    </a:p>
                    <a:p>
                      <a:r>
                        <a:rPr lang="en-AU" sz="1050" dirty="0" smtClean="0"/>
                        <a:t>    yum -y install expect &amp;&amp; \</a:t>
                      </a:r>
                    </a:p>
                    <a:p>
                      <a:r>
                        <a:rPr lang="en-AU" sz="1050" dirty="0" smtClean="0"/>
                        <a:t>    yum -y install openssh &amp;&amp; \</a:t>
                      </a:r>
                    </a:p>
                    <a:p>
                      <a:r>
                        <a:rPr lang="en-AU" sz="1050" dirty="0" smtClean="0"/>
                        <a:t>    yum -y install openssh-server &amp;&amp; \</a:t>
                      </a:r>
                    </a:p>
                    <a:p>
                      <a:r>
                        <a:rPr lang="en-AU" sz="1050" dirty="0" smtClean="0"/>
                        <a:t>    yum -y install openssh-clients &amp;&amp; \</a:t>
                      </a:r>
                    </a:p>
                    <a:p>
                      <a:r>
                        <a:rPr lang="en-AU" sz="1050" dirty="0" smtClean="0"/>
                        <a:t>    yum -y install sudo &amp;&amp; \</a:t>
                      </a:r>
                    </a:p>
                    <a:p>
                      <a:r>
                        <a:rPr lang="en-AU" sz="1050" dirty="0" smtClean="0"/>
                        <a:t>    yum -y install ksh &amp;&amp; \</a:t>
                      </a:r>
                    </a:p>
                    <a:p>
                      <a:r>
                        <a:rPr lang="en-AU" sz="1050" dirty="0" smtClean="0"/>
                        <a:t>    yum -y install libaio &amp;&amp; \</a:t>
                      </a:r>
                    </a:p>
                    <a:p>
                      <a:r>
                        <a:rPr lang="en-AU" sz="1050" dirty="0" smtClean="0"/>
                        <a:t>    yum -y install redhat-lsb* &amp;&amp; \</a:t>
                      </a:r>
                    </a:p>
                    <a:p>
                      <a:r>
                        <a:rPr lang="en-AU" sz="1050" dirty="0" smtClean="0"/>
                        <a:t>    yum -y clean all &amp;&amp; \</a:t>
                      </a:r>
                    </a:p>
                    <a:p>
                      <a:r>
                        <a:rPr lang="en-AU" sz="1050" dirty="0" smtClean="0"/>
                        <a:t>    rm -rf /var/cache/yum &amp;&amp; \</a:t>
                      </a:r>
                    </a:p>
                    <a:p>
                      <a:r>
                        <a:rPr lang="en-AU" sz="1050" dirty="0" smtClean="0"/>
                        <a:t>    mkdir -p /u01 &amp;&amp; \</a:t>
                      </a:r>
                    </a:p>
                    <a:p>
                      <a:r>
                        <a:rPr lang="en-AU" sz="1050" dirty="0" smtClean="0"/>
                        <a:t>    usermod -d /u01/oracle -s /bin/ksh oracle &amp;&amp; \</a:t>
                      </a:r>
                    </a:p>
                    <a:p>
                      <a:r>
                        <a:rPr lang="en-AU" sz="1050" dirty="0" smtClean="0"/>
                        <a:t>    echo "oracle:$FCCMAPPS_OS_PASSWORD" | chpasswd &amp;&amp; \</a:t>
                      </a:r>
                    </a:p>
                    <a:p>
                      <a:r>
                        <a:rPr lang="en-AU" sz="1050" dirty="0" smtClean="0"/>
                        <a:t>    mkdir -p /u01/oracle/container-scripts &amp;&amp; \</a:t>
                      </a:r>
                    </a:p>
                    <a:p>
                      <a:r>
                        <a:rPr lang="en-AU" sz="1050" dirty="0" smtClean="0"/>
                        <a:t>    mkdir -p /u01/oracle/OFSAA/FIC_HOME &amp;&amp; \</a:t>
                      </a:r>
                    </a:p>
                    <a:p>
                      <a:r>
                        <a:rPr lang="en-AU" sz="1050" dirty="0" smtClean="0"/>
                        <a:t>    mkdir -p /u01/oracle/OFSAA/FTPSHARE &amp;&amp; \</a:t>
                      </a:r>
                    </a:p>
                    <a:p>
                      <a:r>
                        <a:rPr lang="en-AU" sz="1050" dirty="0" smtClean="0"/>
                        <a:t>    mkdir -p /u01/oracle/OFSAA/DOWNLOAD &amp;&amp; \</a:t>
                      </a:r>
                    </a:p>
                    <a:p>
                      <a:r>
                        <a:rPr lang="en-AU" sz="1050" dirty="0" smtClean="0"/>
                        <a:t>    mkdir -p /u01/oracle/OFSAA/install &amp;&amp; \</a:t>
                      </a:r>
                    </a:p>
                    <a:p>
                      <a:r>
                        <a:rPr lang="en-AU" sz="1050" dirty="0" smtClean="0"/>
                        <a:t>    mkdir -p /u01/oracle/client &amp;&amp; \</a:t>
                      </a:r>
                    </a:p>
                    <a:p>
                      <a:r>
                        <a:rPr lang="en-AU" sz="1050" dirty="0" smtClean="0"/>
                        <a:t>    mkdir -p /u01/oracle/oraInventory &amp;&amp; \</a:t>
                      </a:r>
                    </a:p>
                    <a:p>
                      <a:r>
                        <a:rPr lang="en-AU" sz="1050" dirty="0" smtClean="0"/>
                        <a:t>    mkdir -p /u01/oracle/client/12.1.0.1 &amp;&amp; \</a:t>
                      </a:r>
                    </a:p>
                    <a:p>
                      <a:r>
                        <a:rPr lang="en-AU" sz="1050" dirty="0" smtClean="0"/>
                        <a:t>    mkdir -p /u01/oracle/tnsadmin</a:t>
                      </a:r>
                    </a:p>
                    <a:p>
                      <a:endParaRPr lang="en-AU" dirty="0"/>
                    </a:p>
                  </a:txBody>
                  <a:tcPr/>
                </a:tc>
                <a:tc>
                  <a:txBody>
                    <a:bodyPr/>
                    <a:lstStyle/>
                    <a:p>
                      <a:r>
                        <a:rPr lang="en-US" dirty="0" smtClean="0"/>
                        <a:t>As root, yum install required Linux packages, </a:t>
                      </a:r>
                    </a:p>
                    <a:p>
                      <a:r>
                        <a:rPr lang="en-US" dirty="0" smtClean="0"/>
                        <a:t>IPUTILS, </a:t>
                      </a:r>
                    </a:p>
                    <a:p>
                      <a:r>
                        <a:rPr lang="en-US" dirty="0" smtClean="0"/>
                        <a:t>ORACLE RDBMS 12cR1</a:t>
                      </a:r>
                      <a:r>
                        <a:rPr lang="en-US" baseline="0" dirty="0" smtClean="0"/>
                        <a:t> Preinstall</a:t>
                      </a:r>
                      <a:r>
                        <a:rPr lang="en-US" dirty="0" smtClean="0"/>
                        <a:t>, </a:t>
                      </a:r>
                    </a:p>
                    <a:p>
                      <a:r>
                        <a:rPr lang="en-US" dirty="0" smtClean="0"/>
                        <a:t>NET-TOOLS,</a:t>
                      </a:r>
                    </a:p>
                    <a:p>
                      <a:r>
                        <a:rPr lang="en-US" dirty="0" smtClean="0"/>
                        <a:t>UNZIP,</a:t>
                      </a:r>
                    </a:p>
                    <a:p>
                      <a:r>
                        <a:rPr lang="en-US" dirty="0" smtClean="0"/>
                        <a:t>ZIP,</a:t>
                      </a:r>
                    </a:p>
                    <a:p>
                      <a:r>
                        <a:rPr lang="en-US" dirty="0" smtClean="0"/>
                        <a:t>EXPECT,</a:t>
                      </a:r>
                    </a:p>
                    <a:p>
                      <a:r>
                        <a:rPr lang="en-US" dirty="0" smtClean="0"/>
                        <a:t>OPENSSH,</a:t>
                      </a:r>
                    </a:p>
                    <a:p>
                      <a:r>
                        <a:rPr lang="en-US" dirty="0" smtClean="0"/>
                        <a:t>OPENSSH-SERVER,</a:t>
                      </a:r>
                      <a:r>
                        <a:rPr lang="en-US" baseline="0" dirty="0" smtClean="0"/>
                        <a:t> </a:t>
                      </a:r>
                    </a:p>
                    <a:p>
                      <a:r>
                        <a:rPr lang="en-US" baseline="0" dirty="0" smtClean="0"/>
                        <a:t>OPENSSH-CLIENTS, </a:t>
                      </a:r>
                    </a:p>
                    <a:p>
                      <a:r>
                        <a:rPr lang="en-US" baseline="0" dirty="0" smtClean="0"/>
                        <a:t>SUDO, </a:t>
                      </a:r>
                    </a:p>
                    <a:p>
                      <a:r>
                        <a:rPr lang="en-US" baseline="0" dirty="0" smtClean="0"/>
                        <a:t>KSH,</a:t>
                      </a:r>
                    </a:p>
                    <a:p>
                      <a:r>
                        <a:rPr lang="en-US" baseline="0" dirty="0" smtClean="0"/>
                        <a:t>LIBAIO,</a:t>
                      </a:r>
                    </a:p>
                    <a:p>
                      <a:r>
                        <a:rPr lang="en-US" baseline="0" dirty="0" smtClean="0"/>
                        <a:t>REDHAT-LSB</a:t>
                      </a:r>
                    </a:p>
                    <a:p>
                      <a:endParaRPr lang="en-US" baseline="0" dirty="0" smtClean="0"/>
                    </a:p>
                    <a:p>
                      <a:r>
                        <a:rPr lang="en-US" baseline="0" dirty="0" smtClean="0"/>
                        <a:t>Setup oracle User and Create directories</a:t>
                      </a:r>
                      <a:endParaRPr lang="en-AU" dirty="0"/>
                    </a:p>
                  </a:txBody>
                  <a:tcPr/>
                </a:tc>
              </a:tr>
            </a:tbl>
          </a:graphicData>
        </a:graphic>
      </p:graphicFrame>
    </p:spTree>
    <p:extLst>
      <p:ext uri="{BB962C8B-B14F-4D97-AF65-F5344CB8AC3E}">
        <p14:creationId xmlns:p14="http://schemas.microsoft.com/office/powerpoint/2010/main" val="243960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a:t>
            </a:r>
            <a:endParaRPr lang="en-US" dirty="0"/>
          </a:p>
        </p:txBody>
      </p:sp>
      <p:sp>
        <p:nvSpPr>
          <p:cNvPr id="4" name="Title 2"/>
          <p:cNvSpPr txBox="1">
            <a:spLocks/>
          </p:cNvSpPr>
          <p:nvPr/>
        </p:nvSpPr>
        <p:spPr>
          <a:xfrm>
            <a:off x="270560" y="-10159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smtClean="0"/>
              <a:t>OFSAAI Docker Containers </a:t>
            </a:r>
            <a:r>
              <a:rPr lang="en-US" dirty="0"/>
              <a:t>Build Process </a:t>
            </a:r>
            <a:endParaRPr lang="en-AU" dirty="0"/>
          </a:p>
        </p:txBody>
      </p:sp>
      <p:sp>
        <p:nvSpPr>
          <p:cNvPr id="5" name="TextBox 4"/>
          <p:cNvSpPr txBox="1"/>
          <p:nvPr/>
        </p:nvSpPr>
        <p:spPr>
          <a:xfrm>
            <a:off x="270559" y="798289"/>
            <a:ext cx="2516184" cy="195943"/>
          </a:xfrm>
          <a:prstGeom prst="rect">
            <a:avLst/>
          </a:prstGeom>
          <a:noFill/>
        </p:spPr>
        <p:txBody>
          <a:bodyPr wrap="square" lIns="0" tIns="0" rIns="0" bIns="0" rtlCol="0">
            <a:noAutofit/>
          </a:bodyPr>
          <a:lstStyle/>
          <a:p>
            <a:pPr>
              <a:lnSpc>
                <a:spcPct val="90000"/>
              </a:lnSpc>
            </a:pPr>
            <a:r>
              <a:rPr lang="en-US" b="1" dirty="0" smtClean="0">
                <a:solidFill>
                  <a:schemeClr val="accent1"/>
                </a:solidFill>
              </a:rPr>
              <a:t>OFSAA Docker YAML File</a:t>
            </a:r>
            <a:endParaRPr lang="en-AU" b="1" dirty="0" smtClean="0">
              <a:solidFill>
                <a:schemeClr val="accent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097338039"/>
              </p:ext>
            </p:extLst>
          </p:nvPr>
        </p:nvGraphicFramePr>
        <p:xfrm>
          <a:off x="256043" y="1112263"/>
          <a:ext cx="11631154" cy="522732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dirty="0" smtClean="0"/>
                        <a:t>ADD profile /u01/oracle/.profile</a:t>
                      </a:r>
                    </a:p>
                    <a:p>
                      <a:r>
                        <a:rPr lang="en-AU" dirty="0" smtClean="0"/>
                        <a:t>ADD kshrc /u01/oracle/.kshrc</a:t>
                      </a:r>
                    </a:p>
                    <a:p>
                      <a:r>
                        <a:rPr lang="en-AU" dirty="0" smtClean="0"/>
                        <a:t>ADD login_banner.sh /u01/oracle/.login_banner.sh</a:t>
                      </a:r>
                    </a:p>
                    <a:p>
                      <a:r>
                        <a:rPr lang="en-AU" dirty="0" smtClean="0"/>
                        <a:t>ADD tnsnames.ora /u01/oracle/tnsadmin/tnsnames.ora</a:t>
                      </a:r>
                    </a:p>
                  </a:txBody>
                  <a:tcPr/>
                </a:tc>
                <a:tc>
                  <a:txBody>
                    <a:bodyPr/>
                    <a:lstStyle/>
                    <a:p>
                      <a:r>
                        <a:rPr lang="en-US" dirty="0" smtClean="0"/>
                        <a:t>Copy into the image the required files from the host.</a:t>
                      </a:r>
                      <a:endParaRPr lang="en-AU" dirty="0"/>
                    </a:p>
                  </a:txBody>
                  <a:tcPr/>
                </a:tc>
              </a:tr>
              <a:tr h="370840">
                <a:tc>
                  <a:txBody>
                    <a:bodyPr/>
                    <a:lstStyle/>
                    <a:p>
                      <a:r>
                        <a:rPr lang="en-AU" dirty="0" smtClean="0"/>
                        <a:t>COPY container-scripts/* /u01/oracle/container-scripts/</a:t>
                      </a:r>
                    </a:p>
                  </a:txBody>
                  <a:tcPr/>
                </a:tc>
                <a:tc>
                  <a:txBody>
                    <a:bodyPr/>
                    <a:lstStyle/>
                    <a:p>
                      <a:r>
                        <a:rPr lang="en-US" dirty="0" smtClean="0"/>
                        <a:t>Place all the container scripts into the image directory</a:t>
                      </a:r>
                      <a:endParaRPr lang="en-AU" dirty="0"/>
                    </a:p>
                  </a:txBody>
                  <a:tcPr/>
                </a:tc>
              </a:tr>
              <a:tr h="370840">
                <a:tc>
                  <a:txBody>
                    <a:bodyPr/>
                    <a:lstStyle/>
                    <a:p>
                      <a:r>
                        <a:rPr lang="en-AU" dirty="0" smtClean="0"/>
                        <a:t>COPY linuxamd64_12c_client.zip client_install.rsp /u01/oracle/OFSAA/DOWNLOAD/STAGE_ORACLE_CLIENT/</a:t>
                      </a:r>
                    </a:p>
                  </a:txBody>
                  <a:tcPr/>
                </a:tc>
                <a:tc>
                  <a:txBody>
                    <a:bodyPr/>
                    <a:lstStyle/>
                    <a:p>
                      <a:r>
                        <a:rPr lang="en-US" dirty="0" smtClean="0"/>
                        <a:t>Copy the Oracle Client binaries and response file into a staging directory.</a:t>
                      </a:r>
                      <a:endParaRPr lang="en-AU" dirty="0"/>
                    </a:p>
                  </a:txBody>
                  <a:tcPr/>
                </a:tc>
              </a:tr>
              <a:tr h="370840">
                <a:tc>
                  <a:txBody>
                    <a:bodyPr/>
                    <a:lstStyle/>
                    <a:p>
                      <a:r>
                        <a:rPr lang="en-AU" dirty="0" smtClean="0"/>
                        <a:t>COPY pam.d/* /etc/pam.d/</a:t>
                      </a:r>
                    </a:p>
                  </a:txBody>
                  <a:tcPr/>
                </a:tc>
                <a:tc>
                  <a:txBody>
                    <a:bodyPr/>
                    <a:lstStyle/>
                    <a:p>
                      <a:r>
                        <a:rPr lang="en-US" dirty="0" smtClean="0"/>
                        <a:t>Copy all the host pam.d directory files into the image</a:t>
                      </a:r>
                      <a:endParaRPr lang="en-AU" dirty="0"/>
                    </a:p>
                  </a:txBody>
                  <a:tcPr/>
                </a:tc>
              </a:tr>
              <a:tr h="370840">
                <a:tc>
                  <a:txBody>
                    <a:bodyPr/>
                    <a:lstStyle/>
                    <a:p>
                      <a:r>
                        <a:rPr lang="en-AU" dirty="0" smtClean="0"/>
                        <a:t>RUN  unzip /u01/oracle/OFSAA/DOWNLOAD/STAGE_ORACLE_CLIENT/linuxamd64_12c_client.zip -d /u01/oracle/OFSAA/DOWNLOAD/STAGE_ORACLE_</a:t>
                      </a:r>
                    </a:p>
                    <a:p>
                      <a:r>
                        <a:rPr lang="en-AU" dirty="0" smtClean="0"/>
                        <a:t>CLIENT &amp;&amp; \</a:t>
                      </a:r>
                    </a:p>
                    <a:p>
                      <a:r>
                        <a:rPr lang="en-AU" dirty="0" smtClean="0"/>
                        <a:t>     chown -R oracle:oinstall /u01/oracle &amp;&amp; \</a:t>
                      </a:r>
                    </a:p>
                    <a:p>
                      <a:r>
                        <a:rPr lang="en-AU" dirty="0" smtClean="0"/>
                        <a:t>     chown -R oracle:dba /u01/oracle/oraInventory &amp;&amp; \</a:t>
                      </a:r>
                    </a:p>
                    <a:p>
                      <a:r>
                        <a:rPr lang="en-AU" dirty="0" smtClean="0"/>
                        <a:t>     chmod 775 /u01/oracle/oraInventory</a:t>
                      </a:r>
                    </a:p>
                  </a:txBody>
                  <a:tcPr/>
                </a:tc>
                <a:tc>
                  <a:txBody>
                    <a:bodyPr/>
                    <a:lstStyle/>
                    <a:p>
                      <a:r>
                        <a:rPr lang="en-US" dirty="0" smtClean="0"/>
                        <a:t>Unzip the Oracle binaries and set the required permissions</a:t>
                      </a:r>
                      <a:endParaRPr lang="en-AU" dirty="0"/>
                    </a:p>
                  </a:txBody>
                  <a:tcPr/>
                </a:tc>
              </a:tr>
            </a:tbl>
          </a:graphicData>
        </a:graphic>
      </p:graphicFrame>
    </p:spTree>
    <p:extLst>
      <p:ext uri="{BB962C8B-B14F-4D97-AF65-F5344CB8AC3E}">
        <p14:creationId xmlns:p14="http://schemas.microsoft.com/office/powerpoint/2010/main" val="96294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a:t>
            </a:r>
            <a:endParaRPr lang="en-US" dirty="0"/>
          </a:p>
        </p:txBody>
      </p:sp>
      <p:sp>
        <p:nvSpPr>
          <p:cNvPr id="4" name="Title 2"/>
          <p:cNvSpPr txBox="1">
            <a:spLocks/>
          </p:cNvSpPr>
          <p:nvPr/>
        </p:nvSpPr>
        <p:spPr>
          <a:xfrm>
            <a:off x="270560" y="-10159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smtClean="0"/>
              <a:t>OFSAAI Docker Containers </a:t>
            </a:r>
            <a:r>
              <a:rPr lang="en-US" dirty="0"/>
              <a:t>Build Process </a:t>
            </a:r>
            <a:endParaRPr lang="en-AU" dirty="0"/>
          </a:p>
        </p:txBody>
      </p:sp>
      <p:sp>
        <p:nvSpPr>
          <p:cNvPr id="5" name="TextBox 4"/>
          <p:cNvSpPr txBox="1"/>
          <p:nvPr/>
        </p:nvSpPr>
        <p:spPr>
          <a:xfrm>
            <a:off x="270559" y="798289"/>
            <a:ext cx="2443611" cy="195943"/>
          </a:xfrm>
          <a:prstGeom prst="rect">
            <a:avLst/>
          </a:prstGeom>
          <a:noFill/>
        </p:spPr>
        <p:txBody>
          <a:bodyPr wrap="square" lIns="0" tIns="0" rIns="0" bIns="0" rtlCol="0">
            <a:noAutofit/>
          </a:bodyPr>
          <a:lstStyle/>
          <a:p>
            <a:pPr>
              <a:lnSpc>
                <a:spcPct val="90000"/>
              </a:lnSpc>
            </a:pPr>
            <a:r>
              <a:rPr lang="en-US" b="1" dirty="0" smtClean="0">
                <a:solidFill>
                  <a:schemeClr val="accent1"/>
                </a:solidFill>
              </a:rPr>
              <a:t>OFSAA Docker YAML File</a:t>
            </a:r>
            <a:endParaRPr lang="en-AU" b="1" dirty="0" smtClean="0">
              <a:solidFill>
                <a:schemeClr val="accent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439180311"/>
              </p:ext>
            </p:extLst>
          </p:nvPr>
        </p:nvGraphicFramePr>
        <p:xfrm>
          <a:off x="256043" y="1315459"/>
          <a:ext cx="11631154" cy="448564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dirty="0" smtClean="0"/>
                        <a:t>USER oracle</a:t>
                      </a:r>
                    </a:p>
                    <a:p>
                      <a:r>
                        <a:rPr lang="en-AU" dirty="0" smtClean="0"/>
                        <a:t>RUN  /u01/oracle/OFSAA/DOWNLOAD/STAGE_ORACLE_CLIENT/client/runInstaller -ignoreSysPrereqs -ignorePrereq -waitforcompletion -sho</a:t>
                      </a:r>
                    </a:p>
                    <a:p>
                      <a:r>
                        <a:rPr lang="en-AU" dirty="0" smtClean="0"/>
                        <a:t>wProgress -silent -responseFile /u01/oracle/OFSAA/DOWNLOAD/STAGE_ORACLE_CLIENT/client_install.rsp</a:t>
                      </a:r>
                    </a:p>
                  </a:txBody>
                  <a:tcPr/>
                </a:tc>
                <a:tc>
                  <a:txBody>
                    <a:bodyPr/>
                    <a:lstStyle/>
                    <a:p>
                      <a:r>
                        <a:rPr lang="en-US" dirty="0" smtClean="0"/>
                        <a:t>As the Oracle user run the Oracle Client installer with the supplied response file.</a:t>
                      </a:r>
                      <a:endParaRPr lang="en-AU" dirty="0"/>
                    </a:p>
                  </a:txBody>
                  <a:tcPr/>
                </a:tc>
              </a:tr>
              <a:tr h="370840">
                <a:tc>
                  <a:txBody>
                    <a:bodyPr/>
                    <a:lstStyle/>
                    <a:p>
                      <a:r>
                        <a:rPr lang="en-AU" dirty="0" smtClean="0"/>
                        <a:t>USER root</a:t>
                      </a:r>
                    </a:p>
                    <a:p>
                      <a:r>
                        <a:rPr lang="en-AU" dirty="0" smtClean="0"/>
                        <a:t>COPY $PKG /u01/oracle/container-scripts</a:t>
                      </a:r>
                    </a:p>
                  </a:txBody>
                  <a:tcPr/>
                </a:tc>
                <a:tc>
                  <a:txBody>
                    <a:bodyPr/>
                    <a:lstStyle/>
                    <a:p>
                      <a:r>
                        <a:rPr lang="en-US" dirty="0" smtClean="0"/>
                        <a:t>As the user root copy the OFSAA downloaded binaries into the image.</a:t>
                      </a:r>
                      <a:endParaRPr lang="en-AU" dirty="0"/>
                    </a:p>
                  </a:txBody>
                  <a:tcPr/>
                </a:tc>
              </a:tr>
              <a:tr h="370840">
                <a:tc>
                  <a:txBody>
                    <a:bodyPr/>
                    <a:lstStyle/>
                    <a:p>
                      <a:r>
                        <a:rPr lang="en-AU" dirty="0" smtClean="0"/>
                        <a:t>ADD envCheck.sh preinstallcheck.sh OFS_BD_SCHEMA_IN.xml SETUP.exp OSC.exp SSH.exp FIX_INSTALL.sh OFS_BD_PACK.xml OFSAAI_Install</a:t>
                      </a:r>
                    </a:p>
                    <a:p>
                      <a:r>
                        <a:rPr lang="en-AU" dirty="0" smtClean="0"/>
                        <a:t>Config.xml InstallConfig.xml /u01/oracle/container-scripts/</a:t>
                      </a:r>
                    </a:p>
                  </a:txBody>
                  <a:tcPr/>
                </a:tc>
                <a:tc>
                  <a:txBody>
                    <a:bodyPr/>
                    <a:lstStyle/>
                    <a:p>
                      <a:r>
                        <a:rPr lang="en-US" dirty="0" smtClean="0"/>
                        <a:t>Copy into the image scripts and configuration files ready for the build / install</a:t>
                      </a:r>
                      <a:endParaRPr lang="en-AU" dirty="0"/>
                    </a:p>
                  </a:txBody>
                  <a:tcPr/>
                </a:tc>
              </a:tr>
            </a:tbl>
          </a:graphicData>
        </a:graphic>
      </p:graphicFrame>
    </p:spTree>
    <p:extLst>
      <p:ext uri="{BB962C8B-B14F-4D97-AF65-F5344CB8AC3E}">
        <p14:creationId xmlns:p14="http://schemas.microsoft.com/office/powerpoint/2010/main" val="206605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a:t>
            </a:r>
            <a:endParaRPr lang="en-US" dirty="0"/>
          </a:p>
        </p:txBody>
      </p:sp>
      <p:sp>
        <p:nvSpPr>
          <p:cNvPr id="4" name="Title 2"/>
          <p:cNvSpPr txBox="1">
            <a:spLocks/>
          </p:cNvSpPr>
          <p:nvPr/>
        </p:nvSpPr>
        <p:spPr>
          <a:xfrm>
            <a:off x="270560" y="-10159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smtClean="0"/>
              <a:t>OFSAAI Docker Containers </a:t>
            </a:r>
            <a:r>
              <a:rPr lang="en-US" dirty="0"/>
              <a:t>Build Process </a:t>
            </a:r>
            <a:endParaRPr lang="en-AU" dirty="0"/>
          </a:p>
        </p:txBody>
      </p:sp>
      <p:sp>
        <p:nvSpPr>
          <p:cNvPr id="5" name="TextBox 4"/>
          <p:cNvSpPr txBox="1"/>
          <p:nvPr/>
        </p:nvSpPr>
        <p:spPr>
          <a:xfrm>
            <a:off x="270559" y="798289"/>
            <a:ext cx="2400069" cy="195943"/>
          </a:xfrm>
          <a:prstGeom prst="rect">
            <a:avLst/>
          </a:prstGeom>
          <a:noFill/>
        </p:spPr>
        <p:txBody>
          <a:bodyPr wrap="square" lIns="0" tIns="0" rIns="0" bIns="0" rtlCol="0">
            <a:noAutofit/>
          </a:bodyPr>
          <a:lstStyle/>
          <a:p>
            <a:pPr>
              <a:lnSpc>
                <a:spcPct val="90000"/>
              </a:lnSpc>
            </a:pPr>
            <a:r>
              <a:rPr lang="en-US" b="1" dirty="0" smtClean="0">
                <a:solidFill>
                  <a:schemeClr val="accent1"/>
                </a:solidFill>
              </a:rPr>
              <a:t>OFSAA Docker YAML File</a:t>
            </a:r>
            <a:endParaRPr lang="en-AU" b="1" dirty="0" smtClean="0">
              <a:solidFill>
                <a:schemeClr val="accent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865305622"/>
              </p:ext>
            </p:extLst>
          </p:nvPr>
        </p:nvGraphicFramePr>
        <p:xfrm>
          <a:off x="256043" y="1315459"/>
          <a:ext cx="11631154" cy="431292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dirty="0" smtClean="0"/>
                        <a:t>RUN chown oracle:oinstall -R /u01/oracle/container-scripts &amp;&amp; \</a:t>
                      </a:r>
                    </a:p>
                    <a:p>
                      <a:r>
                        <a:rPr lang="en-AU" dirty="0" smtClean="0"/>
                        <a:t>    chmod -R +xr /u01/oracle/container-scripts &amp;&amp; \</a:t>
                      </a:r>
                    </a:p>
                    <a:p>
                      <a:r>
                        <a:rPr lang="en-AU" dirty="0" smtClean="0"/>
                        <a:t>    chmod -R +xr /u01/oracle/OFSAA/install &amp;&amp; \</a:t>
                      </a:r>
                    </a:p>
                    <a:p>
                      <a:r>
                        <a:rPr lang="en-AU" dirty="0" smtClean="0"/>
                        <a:t>    /usr/bin/ssh-keygen -A &amp;&amp; \</a:t>
                      </a:r>
                    </a:p>
                    <a:p>
                      <a:r>
                        <a:rPr lang="en-AU" dirty="0" smtClean="0"/>
                        <a:t>    /u01/oracle/oraInventory/orainstRoot.sh &amp;&amp; \</a:t>
                      </a:r>
                    </a:p>
                    <a:p>
                      <a:r>
                        <a:rPr lang="en-AU" dirty="0" smtClean="0"/>
                        <a:t>    echo "oracle ALL = NOPASSWD: /usr/sbin/sshd" &gt;&gt; /etc/sudoers</a:t>
                      </a:r>
                    </a:p>
                  </a:txBody>
                  <a:tcPr/>
                </a:tc>
                <a:tc>
                  <a:txBody>
                    <a:bodyPr/>
                    <a:lstStyle/>
                    <a:p>
                      <a:r>
                        <a:rPr lang="en-US" dirty="0" smtClean="0"/>
                        <a:t>Ensure File ownership and permissions are correct for the oracle user.</a:t>
                      </a:r>
                    </a:p>
                    <a:p>
                      <a:r>
                        <a:rPr lang="en-US" dirty="0" smtClean="0"/>
                        <a:t>Generate SSH keys to ensure SSHD is able to start.</a:t>
                      </a:r>
                    </a:p>
                    <a:p>
                      <a:r>
                        <a:rPr lang="en-US" dirty="0" smtClean="0"/>
                        <a:t>Execute the orainstRoot script post client install</a:t>
                      </a:r>
                    </a:p>
                    <a:p>
                      <a:r>
                        <a:rPr lang="en-US" dirty="0" smtClean="0"/>
                        <a:t>Set up the sudo file so that oracle</a:t>
                      </a:r>
                      <a:r>
                        <a:rPr lang="en-US" baseline="0" dirty="0" smtClean="0"/>
                        <a:t> can start sshd</a:t>
                      </a:r>
                      <a:endParaRPr lang="en-AU" dirty="0"/>
                    </a:p>
                  </a:txBody>
                  <a:tcPr/>
                </a:tc>
              </a:tr>
              <a:tr h="370840">
                <a:tc>
                  <a:txBody>
                    <a:bodyPr/>
                    <a:lstStyle/>
                    <a:p>
                      <a:r>
                        <a:rPr lang="en-AU" dirty="0" smtClean="0"/>
                        <a:t>VOLUME  $VOLUME_DIR1 $VOLUME_DIR2 $VOLUME_DIR3</a:t>
                      </a:r>
                    </a:p>
                  </a:txBody>
                  <a:tcPr/>
                </a:tc>
                <a:tc>
                  <a:txBody>
                    <a:bodyPr/>
                    <a:lstStyle/>
                    <a:p>
                      <a:r>
                        <a:rPr lang="en-US" dirty="0" smtClean="0"/>
                        <a:t>Create docker volume for FTPSHARE,DOWNLOAD,</a:t>
                      </a:r>
                      <a:r>
                        <a:rPr lang="en-US" baseline="0" dirty="0" smtClean="0"/>
                        <a:t> FICHOME</a:t>
                      </a:r>
                      <a:endParaRPr lang="en-AU" dirty="0"/>
                    </a:p>
                  </a:txBody>
                  <a:tcPr/>
                </a:tc>
              </a:tr>
              <a:tr h="370840">
                <a:tc>
                  <a:txBody>
                    <a:bodyPr/>
                    <a:lstStyle/>
                    <a:p>
                      <a:r>
                        <a:rPr lang="en-AU" dirty="0" smtClean="0"/>
                        <a:t>EXPOSE 6500 6501 6505 6507 6509 6510 6666 9999 10101</a:t>
                      </a:r>
                    </a:p>
                  </a:txBody>
                  <a:tcPr/>
                </a:tc>
                <a:tc>
                  <a:txBody>
                    <a:bodyPr/>
                    <a:lstStyle/>
                    <a:p>
                      <a:r>
                        <a:rPr lang="en-US" dirty="0" smtClean="0"/>
                        <a:t>Open OFSAA required ports from the image to the host</a:t>
                      </a:r>
                      <a:endParaRPr lang="en-AU" dirty="0"/>
                    </a:p>
                  </a:txBody>
                  <a:tcPr/>
                </a:tc>
              </a:tr>
              <a:tr h="370840">
                <a:tc>
                  <a:txBody>
                    <a:bodyPr/>
                    <a:lstStyle/>
                    <a:p>
                      <a:r>
                        <a:rPr lang="en-AU" dirty="0" smtClean="0"/>
                        <a:t>USER oracle</a:t>
                      </a:r>
                    </a:p>
                    <a:p>
                      <a:r>
                        <a:rPr lang="en-AU" dirty="0" smtClean="0"/>
                        <a:t>CMD ["/u01/oracle/container-scripts/createOrStartApplication.sh"]</a:t>
                      </a:r>
                    </a:p>
                  </a:txBody>
                  <a:tcPr/>
                </a:tc>
                <a:tc>
                  <a:txBody>
                    <a:bodyPr/>
                    <a:lstStyle/>
                    <a:p>
                      <a:r>
                        <a:rPr lang="en-US" dirty="0" smtClean="0"/>
                        <a:t>As the oracle user, set up so the container</a:t>
                      </a:r>
                      <a:r>
                        <a:rPr lang="en-US" baseline="0" dirty="0" smtClean="0"/>
                        <a:t> on start will execute this script.  It will detect a first run (create) or startup of application.</a:t>
                      </a:r>
                      <a:endParaRPr lang="en-AU" dirty="0"/>
                    </a:p>
                  </a:txBody>
                  <a:tcPr/>
                </a:tc>
              </a:tr>
            </a:tbl>
          </a:graphicData>
        </a:graphic>
      </p:graphicFrame>
    </p:spTree>
    <p:extLst>
      <p:ext uri="{BB962C8B-B14F-4D97-AF65-F5344CB8AC3E}">
        <p14:creationId xmlns:p14="http://schemas.microsoft.com/office/powerpoint/2010/main" val="66404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560" y="188686"/>
            <a:ext cx="11125200" cy="540668"/>
          </a:xfrm>
        </p:spPr>
        <p:txBody>
          <a:bodyPr/>
          <a:lstStyle/>
          <a:p>
            <a:r>
              <a:rPr lang="en-US" dirty="0" smtClean="0"/>
              <a:t>Docker RUN commands </a:t>
            </a:r>
            <a:r>
              <a:rPr lang="en-US" dirty="0"/>
              <a:t>T</a:t>
            </a:r>
            <a:r>
              <a:rPr lang="en-US" dirty="0" smtClean="0"/>
              <a:t>o </a:t>
            </a:r>
            <a:r>
              <a:rPr lang="en-US" dirty="0"/>
              <a:t>S</a:t>
            </a:r>
            <a:r>
              <a:rPr lang="en-US" dirty="0" smtClean="0"/>
              <a:t>tart Containers</a:t>
            </a:r>
            <a:endParaRPr lang="en-US" dirty="0"/>
          </a:p>
        </p:txBody>
      </p:sp>
      <p:sp>
        <p:nvSpPr>
          <p:cNvPr id="2" name="Footer Placeholder 1"/>
          <p:cNvSpPr>
            <a:spLocks noGrp="1"/>
          </p:cNvSpPr>
          <p:nvPr>
            <p:ph type="ftr" sz="quarter" idx="11"/>
          </p:nvPr>
        </p:nvSpPr>
        <p:spPr/>
        <p:txBody>
          <a:bodyPr/>
          <a:lstStyle/>
          <a:p>
            <a:r>
              <a:rPr lang="en-US" dirty="0" smtClean="0"/>
              <a:t>Oracle</a:t>
            </a:r>
            <a:endParaRPr lang="en-US" dirty="0"/>
          </a:p>
        </p:txBody>
      </p:sp>
      <p:sp>
        <p:nvSpPr>
          <p:cNvPr id="5" name="TextBox 4"/>
          <p:cNvSpPr txBox="1"/>
          <p:nvPr/>
        </p:nvSpPr>
        <p:spPr>
          <a:xfrm>
            <a:off x="261257" y="1306280"/>
            <a:ext cx="11553372" cy="928913"/>
          </a:xfrm>
          <a:prstGeom prst="rect">
            <a:avLst/>
          </a:prstGeom>
          <a:noFill/>
        </p:spPr>
        <p:txBody>
          <a:bodyPr wrap="square" lIns="0" tIns="0" rIns="0" bIns="0" rtlCol="0">
            <a:noAutofit/>
          </a:bodyPr>
          <a:lstStyle/>
          <a:p>
            <a:pPr>
              <a:lnSpc>
                <a:spcPct val="90000"/>
              </a:lnSpc>
            </a:pPr>
            <a:r>
              <a:rPr lang="en-AU" sz="1600" dirty="0"/>
              <a:t>docker run -t -d </a:t>
            </a:r>
            <a:r>
              <a:rPr lang="en-AU" sz="1600" dirty="0" smtClean="0"/>
              <a:t>-</a:t>
            </a:r>
            <a:r>
              <a:rPr lang="en-AU" sz="1600" dirty="0"/>
              <a:t>e="occs:availability=per-pool</a:t>
            </a:r>
            <a:r>
              <a:rPr lang="en-AU" sz="1600" dirty="0" smtClean="0"/>
              <a:t>" </a:t>
            </a:r>
            <a:r>
              <a:rPr lang="en-AU" sz="1600" dirty="0"/>
              <a:t>-e="occs:scheduler=random" </a:t>
            </a:r>
            <a:r>
              <a:rPr lang="en-AU" sz="1600" dirty="0" smtClean="0"/>
              <a:t>-</a:t>
            </a:r>
            <a:r>
              <a:rPr lang="en-AU" sz="1600" dirty="0"/>
              <a:t>e="occs:description=OFSAA </a:t>
            </a:r>
            <a:r>
              <a:rPr lang="en-AU" sz="1600" dirty="0" smtClean="0"/>
              <a:t>DB </a:t>
            </a:r>
            <a:r>
              <a:rPr lang="en-AU" sz="1600" dirty="0"/>
              <a:t>Server" \</a:t>
            </a:r>
          </a:p>
          <a:p>
            <a:pPr>
              <a:lnSpc>
                <a:spcPct val="90000"/>
              </a:lnSpc>
            </a:pPr>
            <a:r>
              <a:rPr lang="en-AU" sz="1600" dirty="0" smtClean="0"/>
              <a:t>--</a:t>
            </a:r>
            <a:r>
              <a:rPr lang="en-AU" sz="1600" dirty="0"/>
              <a:t>name FCCMDB </a:t>
            </a:r>
            <a:r>
              <a:rPr lang="en-AU" sz="1600" dirty="0" smtClean="0"/>
              <a:t>-</a:t>
            </a:r>
            <a:r>
              <a:rPr lang="en-AU" sz="1600" dirty="0"/>
              <a:t>p 1521:1521 -p 5500:5500 </a:t>
            </a:r>
            <a:r>
              <a:rPr lang="en-AU" sz="1600" dirty="0" smtClean="0"/>
              <a:t> </a:t>
            </a:r>
            <a:r>
              <a:rPr lang="en-AU" sz="1600" dirty="0"/>
              <a:t>-e ORACLE_SID=ORCLCDB </a:t>
            </a:r>
            <a:r>
              <a:rPr lang="en-AU" sz="1600" dirty="0" smtClean="0"/>
              <a:t> -</a:t>
            </a:r>
            <a:r>
              <a:rPr lang="en-AU" sz="1600" dirty="0"/>
              <a:t>e ORACLE_PDB=ORCLPDB1 </a:t>
            </a:r>
            <a:r>
              <a:rPr lang="en-AU" sz="1600" dirty="0" smtClean="0"/>
              <a:t>\</a:t>
            </a:r>
          </a:p>
          <a:p>
            <a:pPr>
              <a:lnSpc>
                <a:spcPct val="90000"/>
              </a:lnSpc>
            </a:pPr>
            <a:r>
              <a:rPr lang="en-AU" sz="1600" dirty="0" smtClean="0"/>
              <a:t> </a:t>
            </a:r>
            <a:r>
              <a:rPr lang="en-AU" sz="1600" dirty="0"/>
              <a:t>-e </a:t>
            </a:r>
            <a:r>
              <a:rPr lang="en-AU" sz="1600" dirty="0" smtClean="0"/>
              <a:t>ORACLE_PWD=Oradoc_db1 -e </a:t>
            </a:r>
            <a:r>
              <a:rPr lang="en-AU" sz="1600" dirty="0"/>
              <a:t>ORACLE_CHARACTERSET=AL32UTF8 </a:t>
            </a:r>
            <a:r>
              <a:rPr lang="en-AU" sz="1600" dirty="0" smtClean="0"/>
              <a:t>-</a:t>
            </a:r>
            <a:r>
              <a:rPr lang="en-AU" sz="1600" dirty="0"/>
              <a:t>v /u01/data/DB:/opt/oracle/oradata \</a:t>
            </a:r>
          </a:p>
          <a:p>
            <a:pPr>
              <a:lnSpc>
                <a:spcPct val="90000"/>
              </a:lnSpc>
            </a:pPr>
            <a:r>
              <a:rPr lang="en-AU" sz="1600" dirty="0" smtClean="0"/>
              <a:t>oracle/database:12.2.0.1-ee</a:t>
            </a:r>
            <a:endParaRPr lang="en-AU" sz="1600" dirty="0"/>
          </a:p>
          <a:p>
            <a:pPr>
              <a:lnSpc>
                <a:spcPct val="90000"/>
              </a:lnSpc>
            </a:pPr>
            <a:endParaRPr lang="en-AU" sz="1600" dirty="0" smtClean="0"/>
          </a:p>
        </p:txBody>
      </p:sp>
      <p:sp>
        <p:nvSpPr>
          <p:cNvPr id="6" name="TextBox 5"/>
          <p:cNvSpPr txBox="1"/>
          <p:nvPr/>
        </p:nvSpPr>
        <p:spPr>
          <a:xfrm>
            <a:off x="261257" y="1001479"/>
            <a:ext cx="3468914" cy="304801"/>
          </a:xfrm>
          <a:prstGeom prst="rect">
            <a:avLst/>
          </a:prstGeom>
          <a:noFill/>
        </p:spPr>
        <p:txBody>
          <a:bodyPr wrap="square" lIns="0" tIns="0" rIns="0" bIns="0" rtlCol="0">
            <a:noAutofit/>
          </a:bodyPr>
          <a:lstStyle/>
          <a:p>
            <a:pPr>
              <a:lnSpc>
                <a:spcPct val="90000"/>
              </a:lnSpc>
            </a:pPr>
            <a:r>
              <a:rPr lang="en-US" b="1" dirty="0" smtClean="0">
                <a:solidFill>
                  <a:srgbClr val="FF0000"/>
                </a:solidFill>
              </a:rPr>
              <a:t>Oracle Database 12.2.0.1 Container</a:t>
            </a:r>
            <a:endParaRPr lang="en-AU" b="1" dirty="0" smtClean="0">
              <a:solidFill>
                <a:srgbClr val="FF0000"/>
              </a:solidFill>
            </a:endParaRPr>
          </a:p>
        </p:txBody>
      </p:sp>
      <p:sp>
        <p:nvSpPr>
          <p:cNvPr id="7" name="TextBox 6"/>
          <p:cNvSpPr txBox="1"/>
          <p:nvPr/>
        </p:nvSpPr>
        <p:spPr>
          <a:xfrm>
            <a:off x="283031" y="2619801"/>
            <a:ext cx="11553372" cy="1618366"/>
          </a:xfrm>
          <a:prstGeom prst="rect">
            <a:avLst/>
          </a:prstGeom>
          <a:noFill/>
        </p:spPr>
        <p:txBody>
          <a:bodyPr wrap="square" lIns="0" tIns="0" rIns="0" bIns="0" rtlCol="0">
            <a:noAutofit/>
          </a:bodyPr>
          <a:lstStyle/>
          <a:p>
            <a:pPr>
              <a:lnSpc>
                <a:spcPct val="90000"/>
              </a:lnSpc>
            </a:pPr>
            <a:r>
              <a:rPr lang="en-AU" sz="1600" dirty="0"/>
              <a:t>docker run -t -d </a:t>
            </a:r>
            <a:r>
              <a:rPr lang="en-AU" sz="1600" dirty="0" smtClean="0"/>
              <a:t>-</a:t>
            </a:r>
            <a:r>
              <a:rPr lang="en-AU" sz="1600" dirty="0"/>
              <a:t>e="RCUPREFIX=FCCMFMW" </a:t>
            </a:r>
            <a:r>
              <a:rPr lang="en-AU" sz="1600" dirty="0" smtClean="0"/>
              <a:t>-</a:t>
            </a:r>
            <a:r>
              <a:rPr lang="en-AU" sz="1600" dirty="0"/>
              <a:t>e="DB_PASSWORD=Oradoc_db1" </a:t>
            </a:r>
            <a:r>
              <a:rPr lang="en-AU" sz="1600" dirty="0" smtClean="0"/>
              <a:t>-</a:t>
            </a:r>
            <a:r>
              <a:rPr lang="en-AU" sz="1600" dirty="0"/>
              <a:t>e="DB_USERNAME=sys" </a:t>
            </a:r>
            <a:r>
              <a:rPr lang="en-AU" sz="1600" dirty="0" smtClean="0"/>
              <a:t> \</a:t>
            </a:r>
            <a:endParaRPr lang="en-AU" sz="1600" dirty="0"/>
          </a:p>
          <a:p>
            <a:pPr>
              <a:lnSpc>
                <a:spcPct val="90000"/>
              </a:lnSpc>
            </a:pPr>
            <a:r>
              <a:rPr lang="en-AU" sz="1600" dirty="0"/>
              <a:t>  -e="DB_SCHEMA_PASSWORD=YgauGh0a" </a:t>
            </a:r>
            <a:r>
              <a:rPr lang="en-AU" sz="1600" dirty="0" smtClean="0"/>
              <a:t> </a:t>
            </a:r>
            <a:r>
              <a:rPr lang="en-AU" sz="1600" dirty="0"/>
              <a:t>-e="ADMIN_USERNAME=weblogic" </a:t>
            </a:r>
            <a:r>
              <a:rPr lang="en-AU" sz="1600" dirty="0" smtClean="0"/>
              <a:t>\</a:t>
            </a:r>
          </a:p>
          <a:p>
            <a:pPr>
              <a:lnSpc>
                <a:spcPct val="90000"/>
              </a:lnSpc>
            </a:pPr>
            <a:r>
              <a:rPr lang="en-AU" sz="1600" dirty="0"/>
              <a:t> </a:t>
            </a:r>
            <a:r>
              <a:rPr lang="en-AU" sz="1600" dirty="0" smtClean="0"/>
              <a:t> </a:t>
            </a:r>
            <a:r>
              <a:rPr lang="en-AU" sz="1600" dirty="0"/>
              <a:t>-e="CONNECTION_STRING=FCCMDB:1521/ORCLPDB1" </a:t>
            </a:r>
            <a:r>
              <a:rPr lang="en-AU" sz="1600" dirty="0" smtClean="0"/>
              <a:t>-</a:t>
            </a:r>
            <a:r>
              <a:rPr lang="en-AU" sz="1600" dirty="0"/>
              <a:t>e="ADMIN_PASSWORD=FdyY3XJA" </a:t>
            </a:r>
            <a:r>
              <a:rPr lang="en-AU" sz="1600" dirty="0" smtClean="0"/>
              <a:t> \</a:t>
            </a:r>
          </a:p>
          <a:p>
            <a:pPr>
              <a:lnSpc>
                <a:spcPct val="90000"/>
              </a:lnSpc>
            </a:pPr>
            <a:r>
              <a:rPr lang="en-AU" sz="1600" dirty="0" smtClean="0"/>
              <a:t>  </a:t>
            </a:r>
            <a:r>
              <a:rPr lang="en-AU" sz="1600" dirty="0"/>
              <a:t>-e="DOMAIN_NAME=FCCM_Domain" </a:t>
            </a:r>
            <a:r>
              <a:rPr lang="en-AU" sz="1600" dirty="0" smtClean="0"/>
              <a:t>-</a:t>
            </a:r>
            <a:r>
              <a:rPr lang="en-AU" sz="1600" dirty="0"/>
              <a:t>e="occs:availability=per-pool" </a:t>
            </a:r>
            <a:r>
              <a:rPr lang="en-AU" sz="1600" dirty="0" smtClean="0"/>
              <a:t> </a:t>
            </a:r>
            <a:r>
              <a:rPr lang="en-AU" sz="1600" dirty="0"/>
              <a:t>-e="occs:scheduler=random" \</a:t>
            </a:r>
          </a:p>
          <a:p>
            <a:pPr>
              <a:lnSpc>
                <a:spcPct val="90000"/>
              </a:lnSpc>
            </a:pPr>
            <a:r>
              <a:rPr lang="en-AU" sz="1600" dirty="0"/>
              <a:t>  -e="occs:description=FMW INFRA ADMIN DOMAIN FCCM" </a:t>
            </a:r>
            <a:r>
              <a:rPr lang="en-AU" sz="1600" dirty="0" smtClean="0"/>
              <a:t>-</a:t>
            </a:r>
            <a:r>
              <a:rPr lang="en-AU" sz="1600" dirty="0"/>
              <a:t>v=/u01/data/FMW:/u01/oracle/user_projects:rw \</a:t>
            </a:r>
          </a:p>
          <a:p>
            <a:pPr>
              <a:lnSpc>
                <a:spcPct val="90000"/>
              </a:lnSpc>
            </a:pPr>
            <a:r>
              <a:rPr lang="en-AU" sz="1600" dirty="0"/>
              <a:t>  -p=9001:7001/tcp </a:t>
            </a:r>
            <a:r>
              <a:rPr lang="en-AU" sz="1600" dirty="0" smtClean="0"/>
              <a:t>--link=FCCMDB:FCCMDB --name=FCCMFMWAS </a:t>
            </a:r>
            <a:r>
              <a:rPr lang="en-AU" sz="1600" dirty="0"/>
              <a:t>--hostname=FCCMFMWAS \</a:t>
            </a:r>
          </a:p>
          <a:p>
            <a:pPr>
              <a:lnSpc>
                <a:spcPct val="90000"/>
              </a:lnSpc>
            </a:pPr>
            <a:r>
              <a:rPr lang="en-AU" sz="1600" dirty="0"/>
              <a:t>  "oracle/fmw-infrastructure:12.2.1.3"</a:t>
            </a:r>
          </a:p>
          <a:p>
            <a:pPr>
              <a:lnSpc>
                <a:spcPct val="90000"/>
              </a:lnSpc>
            </a:pPr>
            <a:endParaRPr lang="en-AU" sz="1600" dirty="0" smtClean="0"/>
          </a:p>
        </p:txBody>
      </p:sp>
      <p:sp>
        <p:nvSpPr>
          <p:cNvPr id="8" name="TextBox 7"/>
          <p:cNvSpPr txBox="1"/>
          <p:nvPr/>
        </p:nvSpPr>
        <p:spPr>
          <a:xfrm>
            <a:off x="283031" y="2329513"/>
            <a:ext cx="4659086" cy="304801"/>
          </a:xfrm>
          <a:prstGeom prst="rect">
            <a:avLst/>
          </a:prstGeom>
          <a:noFill/>
        </p:spPr>
        <p:txBody>
          <a:bodyPr wrap="square" lIns="0" tIns="0" rIns="0" bIns="0" rtlCol="0">
            <a:noAutofit/>
          </a:bodyPr>
          <a:lstStyle/>
          <a:p>
            <a:pPr>
              <a:lnSpc>
                <a:spcPct val="90000"/>
              </a:lnSpc>
            </a:pPr>
            <a:r>
              <a:rPr lang="en-US" b="1" dirty="0" smtClean="0">
                <a:solidFill>
                  <a:srgbClr val="FF0000"/>
                </a:solidFill>
              </a:rPr>
              <a:t>Oracle FMW 12.2.1.3 Container</a:t>
            </a:r>
            <a:endParaRPr lang="en-AU" b="1" dirty="0" smtClean="0">
              <a:solidFill>
                <a:srgbClr val="FF0000"/>
              </a:solidFill>
            </a:endParaRPr>
          </a:p>
        </p:txBody>
      </p:sp>
      <p:sp>
        <p:nvSpPr>
          <p:cNvPr id="10" name="TextBox 9"/>
          <p:cNvSpPr txBox="1"/>
          <p:nvPr/>
        </p:nvSpPr>
        <p:spPr>
          <a:xfrm>
            <a:off x="283031" y="4709815"/>
            <a:ext cx="11553372" cy="1821609"/>
          </a:xfrm>
          <a:prstGeom prst="rect">
            <a:avLst/>
          </a:prstGeom>
          <a:noFill/>
        </p:spPr>
        <p:txBody>
          <a:bodyPr wrap="square" lIns="0" tIns="0" rIns="0" bIns="0" rtlCol="0">
            <a:noAutofit/>
          </a:bodyPr>
          <a:lstStyle/>
          <a:p>
            <a:pPr>
              <a:lnSpc>
                <a:spcPct val="90000"/>
              </a:lnSpc>
            </a:pPr>
            <a:r>
              <a:rPr lang="en-AU" sz="1600" dirty="0"/>
              <a:t>docker run -t -d </a:t>
            </a:r>
            <a:r>
              <a:rPr lang="en-AU" sz="1600" dirty="0" smtClean="0"/>
              <a:t>-</a:t>
            </a:r>
            <a:r>
              <a:rPr lang="en-AU" sz="1600" dirty="0"/>
              <a:t>e="occs:availability=per-pool" </a:t>
            </a:r>
            <a:r>
              <a:rPr lang="en-AU" sz="1600" dirty="0" smtClean="0"/>
              <a:t> </a:t>
            </a:r>
            <a:r>
              <a:rPr lang="en-AU" sz="1600" dirty="0"/>
              <a:t>-e="occs:scheduler=random" </a:t>
            </a:r>
            <a:endParaRPr lang="en-AU" sz="1600" dirty="0" smtClean="0"/>
          </a:p>
          <a:p>
            <a:pPr>
              <a:lnSpc>
                <a:spcPct val="90000"/>
              </a:lnSpc>
            </a:pPr>
            <a:r>
              <a:rPr lang="en-AU" sz="1600" dirty="0" smtClean="0"/>
              <a:t>-</a:t>
            </a:r>
            <a:r>
              <a:rPr lang="en-AU" sz="1600" dirty="0"/>
              <a:t>e="occs:description=OFSAA OFSAAI (FCCM) Application Server" </a:t>
            </a:r>
            <a:r>
              <a:rPr lang="en-AU" sz="1600" dirty="0" smtClean="0"/>
              <a:t> </a:t>
            </a:r>
            <a:r>
              <a:rPr lang="en-AU" sz="1600" dirty="0"/>
              <a:t>--name=FCCMAPPS </a:t>
            </a:r>
            <a:r>
              <a:rPr lang="en-AU" sz="1600" dirty="0" smtClean="0"/>
              <a:t> </a:t>
            </a:r>
            <a:r>
              <a:rPr lang="en-AU" sz="1600" dirty="0"/>
              <a:t>--hostname=FCCMAPPS </a:t>
            </a:r>
            <a:r>
              <a:rPr lang="en-AU" sz="1600" dirty="0" smtClean="0"/>
              <a:t> \</a:t>
            </a:r>
            <a:endParaRPr lang="en-AU" sz="1600" dirty="0"/>
          </a:p>
          <a:p>
            <a:pPr>
              <a:lnSpc>
                <a:spcPct val="90000"/>
              </a:lnSpc>
            </a:pPr>
            <a:r>
              <a:rPr lang="en-AU" sz="1600" dirty="0"/>
              <a:t>  --link </a:t>
            </a:r>
            <a:r>
              <a:rPr lang="en-AU" sz="1600" dirty="0" smtClean="0"/>
              <a:t>FCCMDB:FCCMDB </a:t>
            </a:r>
            <a:r>
              <a:rPr lang="en-AU" sz="1600" dirty="0"/>
              <a:t>--link </a:t>
            </a:r>
            <a:r>
              <a:rPr lang="en-AU" sz="1600" dirty="0" smtClean="0"/>
              <a:t>FCCMFMWAS:FCCMFMWAS \</a:t>
            </a:r>
          </a:p>
          <a:p>
            <a:pPr>
              <a:lnSpc>
                <a:spcPct val="90000"/>
              </a:lnSpc>
            </a:pPr>
            <a:r>
              <a:rPr lang="en-AU" sz="1600" dirty="0" smtClean="0"/>
              <a:t>  </a:t>
            </a:r>
            <a:r>
              <a:rPr lang="en-AU" sz="1600" dirty="0"/>
              <a:t>-v=/u01/data/FCCM/DOWNLOAD:/u01/oracle/OFSAA/DOWNLOAD:rw \</a:t>
            </a:r>
          </a:p>
          <a:p>
            <a:pPr>
              <a:lnSpc>
                <a:spcPct val="90000"/>
              </a:lnSpc>
            </a:pPr>
            <a:r>
              <a:rPr lang="en-AU" sz="1600" dirty="0"/>
              <a:t>  -v=/u01/data/FCCM/FIC_HOME:/u01/oracle/OFSAA/FIC_HOME:rw \</a:t>
            </a:r>
          </a:p>
          <a:p>
            <a:pPr>
              <a:lnSpc>
                <a:spcPct val="90000"/>
              </a:lnSpc>
            </a:pPr>
            <a:r>
              <a:rPr lang="en-AU" sz="1600" dirty="0"/>
              <a:t>  -v=/u01/data/FCCM/FTPSHARE:/u01/oracle/OFSAA/FTPSHARE:rw \</a:t>
            </a:r>
          </a:p>
          <a:p>
            <a:pPr>
              <a:lnSpc>
                <a:spcPct val="90000"/>
              </a:lnSpc>
            </a:pPr>
            <a:r>
              <a:rPr lang="en-AU" sz="1600" dirty="0"/>
              <a:t>  "oracle/ofsaa-fccm:8.0.4"</a:t>
            </a:r>
          </a:p>
          <a:p>
            <a:pPr>
              <a:lnSpc>
                <a:spcPct val="90000"/>
              </a:lnSpc>
            </a:pPr>
            <a:endParaRPr lang="en-AU" dirty="0" smtClean="0"/>
          </a:p>
        </p:txBody>
      </p:sp>
      <p:sp>
        <p:nvSpPr>
          <p:cNvPr id="11" name="TextBox 10"/>
          <p:cNvSpPr txBox="1"/>
          <p:nvPr/>
        </p:nvSpPr>
        <p:spPr>
          <a:xfrm>
            <a:off x="283031" y="4419529"/>
            <a:ext cx="4659086" cy="304801"/>
          </a:xfrm>
          <a:prstGeom prst="rect">
            <a:avLst/>
          </a:prstGeom>
          <a:noFill/>
        </p:spPr>
        <p:txBody>
          <a:bodyPr wrap="square" lIns="0" tIns="0" rIns="0" bIns="0" rtlCol="0">
            <a:noAutofit/>
          </a:bodyPr>
          <a:lstStyle/>
          <a:p>
            <a:pPr>
              <a:lnSpc>
                <a:spcPct val="90000"/>
              </a:lnSpc>
            </a:pPr>
            <a:r>
              <a:rPr lang="en-US" b="1" dirty="0" smtClean="0">
                <a:solidFill>
                  <a:srgbClr val="FF0000"/>
                </a:solidFill>
              </a:rPr>
              <a:t>Oracle OFSAA 8.0.4 BD_PACK Container</a:t>
            </a:r>
            <a:endParaRPr lang="en-AU" b="1" dirty="0" smtClean="0">
              <a:solidFill>
                <a:srgbClr val="FF0000"/>
              </a:solidFill>
            </a:endParaRPr>
          </a:p>
        </p:txBody>
      </p:sp>
      <p:sp>
        <p:nvSpPr>
          <p:cNvPr id="12" name="TextBox 11"/>
          <p:cNvSpPr txBox="1"/>
          <p:nvPr/>
        </p:nvSpPr>
        <p:spPr>
          <a:xfrm>
            <a:off x="4579230" y="979702"/>
            <a:ext cx="5435613" cy="326578"/>
          </a:xfrm>
          <a:prstGeom prst="rect">
            <a:avLst/>
          </a:prstGeom>
          <a:noFill/>
        </p:spPr>
        <p:txBody>
          <a:bodyPr wrap="square" lIns="0" tIns="0" rIns="0" bIns="0" rtlCol="0">
            <a:noAutofit/>
          </a:bodyPr>
          <a:lstStyle/>
          <a:p>
            <a:pPr>
              <a:lnSpc>
                <a:spcPct val="90000"/>
              </a:lnSpc>
            </a:pPr>
            <a:r>
              <a:rPr lang="en-AU" b="1" dirty="0" smtClean="0">
                <a:solidFill>
                  <a:schemeClr val="accent4"/>
                </a:solidFill>
              </a:rPr>
              <a:t>runOracle.sh script determines first run create or restart</a:t>
            </a:r>
          </a:p>
        </p:txBody>
      </p:sp>
      <p:sp>
        <p:nvSpPr>
          <p:cNvPr id="14" name="TextBox 13"/>
          <p:cNvSpPr txBox="1"/>
          <p:nvPr/>
        </p:nvSpPr>
        <p:spPr>
          <a:xfrm>
            <a:off x="4630032" y="2329513"/>
            <a:ext cx="6952359" cy="333829"/>
          </a:xfrm>
          <a:prstGeom prst="rect">
            <a:avLst/>
          </a:prstGeom>
          <a:noFill/>
        </p:spPr>
        <p:txBody>
          <a:bodyPr wrap="square" lIns="0" tIns="0" rIns="0" bIns="0" rtlCol="0">
            <a:noAutofit/>
          </a:bodyPr>
          <a:lstStyle/>
          <a:p>
            <a:pPr>
              <a:lnSpc>
                <a:spcPct val="90000"/>
              </a:lnSpc>
            </a:pPr>
            <a:r>
              <a:rPr lang="en-AU" b="1" dirty="0">
                <a:solidFill>
                  <a:schemeClr val="accent4"/>
                </a:solidFill>
              </a:rPr>
              <a:t>createOrStartInfraDomain.sh </a:t>
            </a:r>
            <a:r>
              <a:rPr lang="en-AU" b="1" dirty="0" smtClean="0">
                <a:solidFill>
                  <a:schemeClr val="accent4"/>
                </a:solidFill>
              </a:rPr>
              <a:t>script determines first run create or restart</a:t>
            </a:r>
          </a:p>
        </p:txBody>
      </p:sp>
      <p:sp>
        <p:nvSpPr>
          <p:cNvPr id="15" name="TextBox 14"/>
          <p:cNvSpPr txBox="1"/>
          <p:nvPr/>
        </p:nvSpPr>
        <p:spPr>
          <a:xfrm>
            <a:off x="4651818" y="4426749"/>
            <a:ext cx="7017657" cy="283066"/>
          </a:xfrm>
          <a:prstGeom prst="rect">
            <a:avLst/>
          </a:prstGeom>
          <a:noFill/>
        </p:spPr>
        <p:txBody>
          <a:bodyPr wrap="square" lIns="0" tIns="0" rIns="0" bIns="0" rtlCol="0">
            <a:noAutofit/>
          </a:bodyPr>
          <a:lstStyle/>
          <a:p>
            <a:pPr>
              <a:lnSpc>
                <a:spcPct val="90000"/>
              </a:lnSpc>
            </a:pPr>
            <a:r>
              <a:rPr lang="en-AU" b="1" dirty="0" smtClean="0">
                <a:solidFill>
                  <a:schemeClr val="accent4"/>
                </a:solidFill>
              </a:rPr>
              <a:t>createOrStartApplication.sh script determines first run create or restart </a:t>
            </a:r>
          </a:p>
        </p:txBody>
      </p:sp>
      <p:sp>
        <p:nvSpPr>
          <p:cNvPr id="16" name="TextBox 15"/>
          <p:cNvSpPr txBox="1"/>
          <p:nvPr/>
        </p:nvSpPr>
        <p:spPr>
          <a:xfrm>
            <a:off x="312036" y="696660"/>
            <a:ext cx="11662249" cy="283042"/>
          </a:xfrm>
          <a:prstGeom prst="rect">
            <a:avLst/>
          </a:prstGeom>
          <a:noFill/>
        </p:spPr>
        <p:txBody>
          <a:bodyPr wrap="square" lIns="0" tIns="0" rIns="0" bIns="0" rtlCol="0">
            <a:noAutofit/>
          </a:bodyPr>
          <a:lstStyle/>
          <a:p>
            <a:pPr>
              <a:lnSpc>
                <a:spcPct val="90000"/>
              </a:lnSpc>
            </a:pPr>
            <a:r>
              <a:rPr lang="en-US" b="1" dirty="0">
                <a:solidFill>
                  <a:schemeClr val="accent4"/>
                </a:solidFill>
              </a:rPr>
              <a:t>*</a:t>
            </a:r>
            <a:r>
              <a:rPr lang="en-US" b="1" u="sng" dirty="0" smtClean="0">
                <a:solidFill>
                  <a:schemeClr val="accent4"/>
                </a:solidFill>
              </a:rPr>
              <a:t>NOTE: Order is important as containers are dependent on each other *** Only in run build / configuration completed.</a:t>
            </a:r>
            <a:endParaRPr lang="en-AU" b="1" u="sng" dirty="0" smtClean="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Oracle</a:t>
            </a:r>
            <a:endParaRPr lang="en-US" dirty="0"/>
          </a:p>
        </p:txBody>
      </p:sp>
      <p:sp>
        <p:nvSpPr>
          <p:cNvPr id="7" name="Title 2"/>
          <p:cNvSpPr>
            <a:spLocks noGrp="1"/>
          </p:cNvSpPr>
          <p:nvPr>
            <p:ph type="title"/>
          </p:nvPr>
        </p:nvSpPr>
        <p:spPr>
          <a:xfrm>
            <a:off x="270560" y="188686"/>
            <a:ext cx="11125200" cy="540668"/>
          </a:xfrm>
        </p:spPr>
        <p:txBody>
          <a:bodyPr/>
          <a:lstStyle/>
          <a:p>
            <a:r>
              <a:rPr lang="en-US" dirty="0" smtClean="0"/>
              <a:t>Docker RUN command in OFSAAI Container</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638519339"/>
              </p:ext>
            </p:extLst>
          </p:nvPr>
        </p:nvGraphicFramePr>
        <p:xfrm>
          <a:off x="256043" y="1315459"/>
          <a:ext cx="11631154" cy="403352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dirty="0" smtClean="0"/>
                        <a:t>sudo /usr/sbin/sshd -D &amp;</a:t>
                      </a:r>
                    </a:p>
                  </a:txBody>
                  <a:tcPr/>
                </a:tc>
                <a:tc>
                  <a:txBody>
                    <a:bodyPr/>
                    <a:lstStyle/>
                    <a:p>
                      <a:r>
                        <a:rPr lang="en-US" dirty="0" smtClean="0"/>
                        <a:t>In the container start SSHD (No Init on containers)</a:t>
                      </a:r>
                      <a:endParaRPr lang="en-AU" dirty="0"/>
                    </a:p>
                  </a:txBody>
                  <a:tcPr/>
                </a:tc>
              </a:tr>
              <a:tr h="370840">
                <a:tc>
                  <a:txBody>
                    <a:bodyPr/>
                    <a:lstStyle/>
                    <a:p>
                      <a:r>
                        <a:rPr lang="en-AU" dirty="0" smtClean="0"/>
                        <a:t>if [ ! -d /u01/oracle/OFSAA/DOWNLOAD/OFS_BD_PACK ];</a:t>
                      </a:r>
                    </a:p>
                  </a:txBody>
                  <a:tcPr/>
                </a:tc>
                <a:tc>
                  <a:txBody>
                    <a:bodyPr/>
                    <a:lstStyle/>
                    <a:p>
                      <a:r>
                        <a:rPr lang="en-US" dirty="0" smtClean="0"/>
                        <a:t>Check to see if OFS_BD_PACK directory exists in the Download directory.  If NOT then first time, so run install / configure.  If YES perform a normal startup.</a:t>
                      </a:r>
                      <a:endParaRPr lang="en-AU" dirty="0"/>
                    </a:p>
                  </a:txBody>
                  <a:tcPr/>
                </a:tc>
              </a:tr>
              <a:tr h="370840">
                <a:tc>
                  <a:txBody>
                    <a:bodyPr/>
                    <a:lstStyle/>
                    <a:p>
                      <a:r>
                        <a:rPr lang="en-AU" dirty="0" smtClean="0"/>
                        <a:t>chmod 775 /u01/oracle/OFSAA/DOWNLOAD</a:t>
                      </a:r>
                    </a:p>
                    <a:p>
                      <a:r>
                        <a:rPr lang="en-AU" dirty="0" smtClean="0"/>
                        <a:t>chmod 775 /u01/oracle/OFSAA/FTPSHARE</a:t>
                      </a:r>
                    </a:p>
                    <a:p>
                      <a:r>
                        <a:rPr lang="en-AU" dirty="0" smtClean="0"/>
                        <a:t>chmod 775 /u01/oracle/OFSAA/FIC_HOME</a:t>
                      </a:r>
                    </a:p>
                    <a:p>
                      <a:endParaRPr lang="en-AU" dirty="0" smtClean="0"/>
                    </a:p>
                  </a:txBody>
                  <a:tcPr/>
                </a:tc>
                <a:tc>
                  <a:txBody>
                    <a:bodyPr/>
                    <a:lstStyle/>
                    <a:p>
                      <a:r>
                        <a:rPr lang="en-US" dirty="0" smtClean="0"/>
                        <a:t>For install, set required permissions to directories</a:t>
                      </a:r>
                      <a:endParaRPr lang="en-AU" dirty="0"/>
                    </a:p>
                  </a:txBody>
                  <a:tcPr/>
                </a:tc>
              </a:tr>
              <a:tr h="370840">
                <a:tc>
                  <a:txBody>
                    <a:bodyPr/>
                    <a:lstStyle/>
                    <a:p>
                      <a:r>
                        <a:rPr lang="en-US" dirty="0" smtClean="0"/>
                        <a:t>unzip /u01/oracle/container-scripts/$PKG -d /u01/oracle/OFSAA/DOWNLOAD</a:t>
                      </a:r>
                    </a:p>
                    <a:p>
                      <a:r>
                        <a:rPr lang="en-US" dirty="0" smtClean="0"/>
                        <a:t> chmod -R +xr /u01/oracle/OFSAA/DOWNLOAD</a:t>
                      </a:r>
                    </a:p>
                    <a:p>
                      <a:endParaRPr lang="en-AU" dirty="0" smtClean="0"/>
                    </a:p>
                  </a:txBody>
                  <a:tcPr/>
                </a:tc>
                <a:tc>
                  <a:txBody>
                    <a:bodyPr/>
                    <a:lstStyle/>
                    <a:p>
                      <a:r>
                        <a:rPr lang="en-US" dirty="0" smtClean="0"/>
                        <a:t>Unzip and set permissions on OFSAA binaries</a:t>
                      </a:r>
                      <a:endParaRPr lang="en-AU" dirty="0"/>
                    </a:p>
                  </a:txBody>
                  <a:tcPr/>
                </a:tc>
              </a:tr>
            </a:tbl>
          </a:graphicData>
        </a:graphic>
      </p:graphicFrame>
      <p:sp>
        <p:nvSpPr>
          <p:cNvPr id="9" name="TextBox 8"/>
          <p:cNvSpPr txBox="1"/>
          <p:nvPr/>
        </p:nvSpPr>
        <p:spPr>
          <a:xfrm>
            <a:off x="270559" y="798289"/>
            <a:ext cx="2820983" cy="195943"/>
          </a:xfrm>
          <a:prstGeom prst="rect">
            <a:avLst/>
          </a:prstGeom>
          <a:noFill/>
        </p:spPr>
        <p:txBody>
          <a:bodyPr wrap="square" lIns="0" tIns="0" rIns="0" bIns="0" rtlCol="0">
            <a:noAutofit/>
          </a:bodyPr>
          <a:lstStyle/>
          <a:p>
            <a:pPr>
              <a:lnSpc>
                <a:spcPct val="90000"/>
              </a:lnSpc>
            </a:pPr>
            <a:r>
              <a:rPr lang="en-AU" b="1" dirty="0">
                <a:solidFill>
                  <a:schemeClr val="accent1"/>
                </a:solidFill>
              </a:rPr>
              <a:t>createOrStartApplication.sh</a:t>
            </a:r>
            <a:endParaRPr lang="en-AU" b="1" dirty="0" smtClean="0">
              <a:solidFill>
                <a:schemeClr val="accent1"/>
              </a:solidFill>
            </a:endParaRPr>
          </a:p>
        </p:txBody>
      </p:sp>
    </p:spTree>
    <p:extLst>
      <p:ext uri="{BB962C8B-B14F-4D97-AF65-F5344CB8AC3E}">
        <p14:creationId xmlns:p14="http://schemas.microsoft.com/office/powerpoint/2010/main" val="335878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Oracle</a:t>
            </a:r>
            <a:endParaRPr lang="en-US" dirty="0"/>
          </a:p>
        </p:txBody>
      </p:sp>
      <p:sp>
        <p:nvSpPr>
          <p:cNvPr id="7" name="Title 2"/>
          <p:cNvSpPr>
            <a:spLocks noGrp="1"/>
          </p:cNvSpPr>
          <p:nvPr>
            <p:ph type="title"/>
          </p:nvPr>
        </p:nvSpPr>
        <p:spPr>
          <a:xfrm>
            <a:off x="270560" y="188686"/>
            <a:ext cx="11125200" cy="540668"/>
          </a:xfrm>
        </p:spPr>
        <p:txBody>
          <a:bodyPr/>
          <a:lstStyle/>
          <a:p>
            <a:r>
              <a:rPr lang="en-US" dirty="0"/>
              <a:t>Docker RUN command in OFSAAI Container</a:t>
            </a:r>
          </a:p>
        </p:txBody>
      </p:sp>
      <p:graphicFrame>
        <p:nvGraphicFramePr>
          <p:cNvPr id="8" name="Table 7"/>
          <p:cNvGraphicFramePr>
            <a:graphicFrameLocks noGrp="1"/>
          </p:cNvGraphicFramePr>
          <p:nvPr>
            <p:extLst>
              <p:ext uri="{D42A27DB-BD31-4B8C-83A1-F6EECF244321}">
                <p14:modId xmlns:p14="http://schemas.microsoft.com/office/powerpoint/2010/main" val="1764640557"/>
              </p:ext>
            </p:extLst>
          </p:nvPr>
        </p:nvGraphicFramePr>
        <p:xfrm>
          <a:off x="256043" y="1315459"/>
          <a:ext cx="11631154" cy="347980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sz="1100" dirty="0" smtClean="0"/>
                        <a:t> cp /u01/oracle/container-scripts/OFS_BD_SCHEMA_IN.xml /u01/oracle/OFSAA/DOWNLOAD/OFS_BD_PACK/schema_creator/conf</a:t>
                      </a:r>
                    </a:p>
                    <a:p>
                      <a:r>
                        <a:rPr lang="en-AU" sz="1100" dirty="0" smtClean="0"/>
                        <a:t>cp /u01/oracle/container-scripts/preinstallcheck.sh /u01/oracle/OFSAA/DOWNLOAD/OFS_BD_PACK/OFS_AAI/bin</a:t>
                      </a:r>
                    </a:p>
                    <a:p>
                      <a:r>
                        <a:rPr lang="en-AU" sz="1100" dirty="0" smtClean="0"/>
                        <a:t>cp /u01/oracle/container-scripts/envCheck.sh /u01/oracle/OFSAA/DOWNLOAD/OFS_BD_PACK/OFS_AAI/bin</a:t>
                      </a:r>
                    </a:p>
                    <a:p>
                      <a:r>
                        <a:rPr lang="en-AU" sz="1100" dirty="0" smtClean="0"/>
                        <a:t>cp /u01/oracle/container-scripts/OSC.exp /u01/oracle/OFSAA/install</a:t>
                      </a:r>
                    </a:p>
                    <a:p>
                      <a:r>
                        <a:rPr lang="en-AU" sz="1100" dirty="0" smtClean="0"/>
                        <a:t>cp /u01/oracle/container-scripts/SETUP.exp /u01/oracle/OFSAA/install</a:t>
                      </a:r>
                    </a:p>
                    <a:p>
                      <a:r>
                        <a:rPr lang="en-AU" sz="1100" dirty="0" smtClean="0"/>
                        <a:t>cp /u01/oracle/container-scripts/SSH.exp /u01/oracle/OFSAA/install</a:t>
                      </a:r>
                    </a:p>
                    <a:p>
                      <a:r>
                        <a:rPr lang="en-AU" sz="1100" dirty="0" smtClean="0"/>
                        <a:t>cp /u01/oracle/container-scripts/FIX_INSTALL.sh /u01/oracle/OFSAA/install</a:t>
                      </a:r>
                    </a:p>
                    <a:p>
                      <a:r>
                        <a:rPr lang="en-AU" sz="1100" dirty="0" smtClean="0"/>
                        <a:t>cp /u01/oracle/container-scripts/OFS_BD_PACK.xml /u01/oracle/OFSAA/DOWNLOAD/OFS_BD_PACK/conf</a:t>
                      </a:r>
                    </a:p>
                    <a:p>
                      <a:r>
                        <a:rPr lang="en-AU" sz="1100" dirty="0" smtClean="0"/>
                        <a:t>cp /u01/oracle/container-scripts/OFSAAI_InstallConfig.xml /u01/oracle/OFSAA/DOWNLOAD/OFS_BD_PACK/OFS_AAI/conf</a:t>
                      </a:r>
                    </a:p>
                    <a:p>
                      <a:r>
                        <a:rPr lang="en-AU" sz="1100" dirty="0" smtClean="0"/>
                        <a:t>cp /u01/oracle/container-scripts/InstallConfig.xml /u01/oracle/OFSAA/DOWNLOAD/OFS_BD_PACK/OFS_BD/conf</a:t>
                      </a:r>
                    </a:p>
                    <a:p>
                      <a:r>
                        <a:rPr lang="en-AU" sz="1100" dirty="0" smtClean="0"/>
                        <a:t>cp /u01/oracle/OFSAA/DOWNLOAD/OFS_BD_PACK/OFS_AAI/conf/log4j.xml /u01/oracle/OFSAA/DOWNLOAD/OFS_BD_PACK/OFS_BD/conf</a:t>
                      </a:r>
                    </a:p>
                  </a:txBody>
                  <a:tcPr/>
                </a:tc>
                <a:tc>
                  <a:txBody>
                    <a:bodyPr/>
                    <a:lstStyle/>
                    <a:p>
                      <a:r>
                        <a:rPr lang="en-US" dirty="0" smtClean="0"/>
                        <a:t>Copy all configuration files and scripts / fixes into the right locations.  Note copy is used due to docker storage type.  If a mv occurs or a rm of files created in an</a:t>
                      </a:r>
                      <a:r>
                        <a:rPr lang="en-US" baseline="0" dirty="0" smtClean="0"/>
                        <a:t> earlier image layer then the files / storage gets corrupted.</a:t>
                      </a:r>
                    </a:p>
                    <a:p>
                      <a:endParaRPr lang="en-US" baseline="0" dirty="0" smtClean="0"/>
                    </a:p>
                    <a:p>
                      <a:r>
                        <a:rPr lang="en-US" baseline="0" dirty="0" smtClean="0"/>
                        <a:t>This is addressed in newer docker versions and overlay2</a:t>
                      </a:r>
                    </a:p>
                    <a:p>
                      <a:endParaRPr lang="en-US" baseline="0" dirty="0" smtClean="0"/>
                    </a:p>
                    <a:p>
                      <a:r>
                        <a:rPr lang="en-US" baseline="0" dirty="0" smtClean="0"/>
                        <a:t>Docker has many storage types, overlayfs is used in OCC and docker 1.12.  Overlayfs and overlay2fs are ok for database performance.</a:t>
                      </a:r>
                      <a:endParaRPr lang="en-AU" dirty="0"/>
                    </a:p>
                  </a:txBody>
                  <a:tcPr/>
                </a:tc>
              </a:tr>
            </a:tbl>
          </a:graphicData>
        </a:graphic>
      </p:graphicFrame>
      <p:sp>
        <p:nvSpPr>
          <p:cNvPr id="9" name="TextBox 8"/>
          <p:cNvSpPr txBox="1"/>
          <p:nvPr/>
        </p:nvSpPr>
        <p:spPr>
          <a:xfrm>
            <a:off x="270559" y="798289"/>
            <a:ext cx="2820983" cy="195943"/>
          </a:xfrm>
          <a:prstGeom prst="rect">
            <a:avLst/>
          </a:prstGeom>
          <a:noFill/>
        </p:spPr>
        <p:txBody>
          <a:bodyPr wrap="square" lIns="0" tIns="0" rIns="0" bIns="0" rtlCol="0">
            <a:noAutofit/>
          </a:bodyPr>
          <a:lstStyle/>
          <a:p>
            <a:pPr>
              <a:lnSpc>
                <a:spcPct val="90000"/>
              </a:lnSpc>
            </a:pPr>
            <a:r>
              <a:rPr lang="en-AU" b="1" dirty="0">
                <a:solidFill>
                  <a:schemeClr val="accent1"/>
                </a:solidFill>
              </a:rPr>
              <a:t>createOrStartApplication.sh</a:t>
            </a:r>
            <a:endParaRPr lang="en-AU" b="1" dirty="0" smtClean="0">
              <a:solidFill>
                <a:schemeClr val="accent1"/>
              </a:solidFill>
            </a:endParaRPr>
          </a:p>
        </p:txBody>
      </p:sp>
    </p:spTree>
    <p:extLst>
      <p:ext uri="{BB962C8B-B14F-4D97-AF65-F5344CB8AC3E}">
        <p14:creationId xmlns:p14="http://schemas.microsoft.com/office/powerpoint/2010/main" val="19542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Oracle</a:t>
            </a:r>
            <a:endParaRPr lang="en-US" dirty="0"/>
          </a:p>
        </p:txBody>
      </p:sp>
      <p:sp>
        <p:nvSpPr>
          <p:cNvPr id="7" name="Title 2"/>
          <p:cNvSpPr>
            <a:spLocks noGrp="1"/>
          </p:cNvSpPr>
          <p:nvPr>
            <p:ph type="title"/>
          </p:nvPr>
        </p:nvSpPr>
        <p:spPr>
          <a:xfrm>
            <a:off x="270560" y="188686"/>
            <a:ext cx="11125200" cy="540668"/>
          </a:xfrm>
        </p:spPr>
        <p:txBody>
          <a:bodyPr/>
          <a:lstStyle/>
          <a:p>
            <a:r>
              <a:rPr lang="en-US" dirty="0"/>
              <a:t>Docker RUN command in OFSAAI Container</a:t>
            </a:r>
          </a:p>
        </p:txBody>
      </p:sp>
      <p:graphicFrame>
        <p:nvGraphicFramePr>
          <p:cNvPr id="8" name="Table 7"/>
          <p:cNvGraphicFramePr>
            <a:graphicFrameLocks noGrp="1"/>
          </p:cNvGraphicFramePr>
          <p:nvPr>
            <p:extLst>
              <p:ext uri="{D42A27DB-BD31-4B8C-83A1-F6EECF244321}">
                <p14:modId xmlns:p14="http://schemas.microsoft.com/office/powerpoint/2010/main" val="3350440080"/>
              </p:ext>
            </p:extLst>
          </p:nvPr>
        </p:nvGraphicFramePr>
        <p:xfrm>
          <a:off x="256043" y="1315459"/>
          <a:ext cx="11631154" cy="464820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dirty="0" smtClean="0"/>
                        <a:t> SSH.exp</a:t>
                      </a:r>
                    </a:p>
                  </a:txBody>
                  <a:tcPr/>
                </a:tc>
                <a:tc>
                  <a:txBody>
                    <a:bodyPr/>
                    <a:lstStyle/>
                    <a:p>
                      <a:r>
                        <a:rPr lang="en-US" dirty="0" smtClean="0"/>
                        <a:t>Execute SSH setup between all 3 servers.  Application, Web server and database.  Set up ssh keys for web server.  Expect is used to automate the required user interaction prompts.</a:t>
                      </a:r>
                      <a:endParaRPr lang="en-AU" dirty="0"/>
                    </a:p>
                  </a:txBody>
                  <a:tcPr/>
                </a:tc>
              </a:tr>
              <a:tr h="370840">
                <a:tc>
                  <a:txBody>
                    <a:bodyPr/>
                    <a:lstStyle/>
                    <a:p>
                      <a:r>
                        <a:rPr lang="en-AU" dirty="0" smtClean="0"/>
                        <a:t> OSC.exp</a:t>
                      </a:r>
                    </a:p>
                  </a:txBody>
                  <a:tcPr/>
                </a:tc>
                <a:tc>
                  <a:txBody>
                    <a:bodyPr/>
                    <a:lstStyle/>
                    <a:p>
                      <a:r>
                        <a:rPr lang="en-US" dirty="0" smtClean="0"/>
                        <a:t>Execute the Oracle schema creator, OSC.sh.  The expect script deals with the user</a:t>
                      </a:r>
                      <a:r>
                        <a:rPr lang="en-US" baseline="0" dirty="0" smtClean="0"/>
                        <a:t> interaction required.  This connects to the database and creates schemas, users etc.</a:t>
                      </a:r>
                      <a:endParaRPr lang="en-AU" dirty="0"/>
                    </a:p>
                  </a:txBody>
                  <a:tcPr/>
                </a:tc>
              </a:tr>
              <a:tr h="370840">
                <a:tc>
                  <a:txBody>
                    <a:bodyPr/>
                    <a:lstStyle/>
                    <a:p>
                      <a:r>
                        <a:rPr lang="en-AU" dirty="0" smtClean="0"/>
                        <a:t>FIX_INSTALL.sh</a:t>
                      </a:r>
                    </a:p>
                  </a:txBody>
                  <a:tcPr/>
                </a:tc>
                <a:tc>
                  <a:txBody>
                    <a:bodyPr/>
                    <a:lstStyle/>
                    <a:p>
                      <a:r>
                        <a:rPr lang="en-US" dirty="0" smtClean="0"/>
                        <a:t>This is a script to implement database changes required post the Oracle schema creator required by the OFSAA installer.</a:t>
                      </a:r>
                      <a:endParaRPr lang="en-AU" dirty="0"/>
                    </a:p>
                  </a:txBody>
                  <a:tcPr/>
                </a:tc>
              </a:tr>
              <a:tr h="370840">
                <a:tc>
                  <a:txBody>
                    <a:bodyPr/>
                    <a:lstStyle/>
                    <a:p>
                      <a:r>
                        <a:rPr lang="en-AU" sz="1200" dirty="0" smtClean="0"/>
                        <a:t>sed -i "s/read ans/$ANS/g" /u01/oracle/OFSAA/DOWNLOAD/OFS_BD_PACK/bin/setup.sh</a:t>
                      </a:r>
                    </a:p>
                  </a:txBody>
                  <a:tcPr/>
                </a:tc>
                <a:tc>
                  <a:txBody>
                    <a:bodyPr/>
                    <a:lstStyle/>
                    <a:p>
                      <a:r>
                        <a:rPr lang="en-US" dirty="0" smtClean="0"/>
                        <a:t>Deal with the interaction</a:t>
                      </a:r>
                      <a:r>
                        <a:rPr lang="en-US" baseline="0" dirty="0" smtClean="0"/>
                        <a:t> required by setup.sh</a:t>
                      </a:r>
                      <a:endParaRPr lang="en-AU" dirty="0"/>
                    </a:p>
                  </a:txBody>
                  <a:tcPr/>
                </a:tc>
              </a:tr>
              <a:tr h="370840">
                <a:tc>
                  <a:txBody>
                    <a:bodyPr/>
                    <a:lstStyle/>
                    <a:p>
                      <a:r>
                        <a:rPr lang="en-AU" sz="1800" dirty="0" smtClean="0"/>
                        <a:t>/usr/bin/ksh setup.sh SILENT</a:t>
                      </a:r>
                    </a:p>
                  </a:txBody>
                  <a:tcPr/>
                </a:tc>
                <a:tc>
                  <a:txBody>
                    <a:bodyPr/>
                    <a:lstStyle/>
                    <a:p>
                      <a:r>
                        <a:rPr lang="en-US" dirty="0" smtClean="0"/>
                        <a:t>Run the Oracle OFSAA Installer, Automated Version.</a:t>
                      </a:r>
                      <a:endParaRPr lang="en-AU" dirty="0"/>
                    </a:p>
                  </a:txBody>
                  <a:tcPr/>
                </a:tc>
              </a:tr>
              <a:tr h="370840">
                <a:tc>
                  <a:txBody>
                    <a:bodyPr/>
                    <a:lstStyle/>
                    <a:p>
                      <a:r>
                        <a:rPr lang="en-AU" sz="1800" dirty="0" smtClean="0"/>
                        <a:t> ssh -t FCCMFMWAS /u01/oracle/container-scripts/create_OFSAAI_ds.sh</a:t>
                      </a:r>
                    </a:p>
                  </a:txBody>
                  <a:tcPr/>
                </a:tc>
                <a:tc>
                  <a:txBody>
                    <a:bodyPr/>
                    <a:lstStyle/>
                    <a:p>
                      <a:r>
                        <a:rPr lang="en-US" dirty="0" smtClean="0"/>
                        <a:t>Remotely run the JNDI</a:t>
                      </a:r>
                      <a:r>
                        <a:rPr lang="en-US" baseline="0" dirty="0" smtClean="0"/>
                        <a:t> create data source script * Added to the FMW image / container.  This creates FIC MASTER.</a:t>
                      </a:r>
                      <a:endParaRPr lang="en-AU" dirty="0"/>
                    </a:p>
                  </a:txBody>
                  <a:tcPr/>
                </a:tc>
              </a:tr>
              <a:tr h="370840">
                <a:tc>
                  <a:txBody>
                    <a:bodyPr/>
                    <a:lstStyle/>
                    <a:p>
                      <a:r>
                        <a:rPr lang="en-AU" sz="1100" dirty="0" smtClean="0"/>
                        <a:t>scp ${FIC_HOME}/ficweb/OFSAAI.ear FCCMFMWAS:/u01/oracle/user_projects/domains/FCCM_Domain/applications/OFSAAI.ear.o</a:t>
                      </a:r>
                    </a:p>
                  </a:txBody>
                  <a:tcPr/>
                </a:tc>
                <a:tc>
                  <a:txBody>
                    <a:bodyPr/>
                    <a:lstStyle/>
                    <a:p>
                      <a:r>
                        <a:rPr lang="en-US" dirty="0" smtClean="0"/>
                        <a:t>Copy over to the web server the application EAR.</a:t>
                      </a:r>
                      <a:endParaRPr lang="en-AU" dirty="0"/>
                    </a:p>
                  </a:txBody>
                  <a:tcPr/>
                </a:tc>
              </a:tr>
            </a:tbl>
          </a:graphicData>
        </a:graphic>
      </p:graphicFrame>
      <p:sp>
        <p:nvSpPr>
          <p:cNvPr id="9" name="TextBox 8"/>
          <p:cNvSpPr txBox="1"/>
          <p:nvPr/>
        </p:nvSpPr>
        <p:spPr>
          <a:xfrm>
            <a:off x="270559" y="798289"/>
            <a:ext cx="2820983" cy="195943"/>
          </a:xfrm>
          <a:prstGeom prst="rect">
            <a:avLst/>
          </a:prstGeom>
          <a:noFill/>
        </p:spPr>
        <p:txBody>
          <a:bodyPr wrap="square" lIns="0" tIns="0" rIns="0" bIns="0" rtlCol="0">
            <a:noAutofit/>
          </a:bodyPr>
          <a:lstStyle/>
          <a:p>
            <a:pPr>
              <a:lnSpc>
                <a:spcPct val="90000"/>
              </a:lnSpc>
            </a:pPr>
            <a:r>
              <a:rPr lang="en-AU" b="1" dirty="0">
                <a:solidFill>
                  <a:schemeClr val="accent1"/>
                </a:solidFill>
              </a:rPr>
              <a:t>createOrStartApplication.sh</a:t>
            </a:r>
            <a:endParaRPr lang="en-AU" b="1" dirty="0" smtClean="0">
              <a:solidFill>
                <a:schemeClr val="accent1"/>
              </a:solidFill>
            </a:endParaRPr>
          </a:p>
        </p:txBody>
      </p:sp>
    </p:spTree>
    <p:extLst>
      <p:ext uri="{BB962C8B-B14F-4D97-AF65-F5344CB8AC3E}">
        <p14:creationId xmlns:p14="http://schemas.microsoft.com/office/powerpoint/2010/main" val="295588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Oracle</a:t>
            </a:r>
            <a:endParaRPr lang="en-US" dirty="0"/>
          </a:p>
        </p:txBody>
      </p:sp>
      <p:sp>
        <p:nvSpPr>
          <p:cNvPr id="7" name="Title 2"/>
          <p:cNvSpPr>
            <a:spLocks noGrp="1"/>
          </p:cNvSpPr>
          <p:nvPr>
            <p:ph type="title"/>
          </p:nvPr>
        </p:nvSpPr>
        <p:spPr>
          <a:xfrm>
            <a:off x="270560" y="188686"/>
            <a:ext cx="11125200" cy="540668"/>
          </a:xfrm>
        </p:spPr>
        <p:txBody>
          <a:bodyPr/>
          <a:lstStyle/>
          <a:p>
            <a:r>
              <a:rPr lang="en-US" dirty="0"/>
              <a:t>Docker RUN command in OFSAAI Container</a:t>
            </a:r>
          </a:p>
        </p:txBody>
      </p:sp>
      <p:graphicFrame>
        <p:nvGraphicFramePr>
          <p:cNvPr id="8" name="Table 7"/>
          <p:cNvGraphicFramePr>
            <a:graphicFrameLocks noGrp="1"/>
          </p:cNvGraphicFramePr>
          <p:nvPr>
            <p:extLst>
              <p:ext uri="{D42A27DB-BD31-4B8C-83A1-F6EECF244321}">
                <p14:modId xmlns:p14="http://schemas.microsoft.com/office/powerpoint/2010/main" val="2195446805"/>
              </p:ext>
            </p:extLst>
          </p:nvPr>
        </p:nvGraphicFramePr>
        <p:xfrm>
          <a:off x="256043" y="1155805"/>
          <a:ext cx="11631154" cy="247396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sz="1100" dirty="0" smtClean="0"/>
                        <a:t>nohup $FIC_HOME/ficapp/common/FICServer/bin/startofsaai.sh &amp;</a:t>
                      </a:r>
                    </a:p>
                    <a:p>
                      <a:r>
                        <a:rPr lang="en-AU" sz="1100" dirty="0" smtClean="0"/>
                        <a:t>$FIC_HOME/ficapp/icc/bin/iccserver.sh</a:t>
                      </a:r>
                    </a:p>
                    <a:p>
                      <a:r>
                        <a:rPr lang="en-AU" sz="1100" dirty="0" smtClean="0"/>
                        <a:t>nohup $FIC_HOME/ficdb/bin/agentstartup.sh &amp;</a:t>
                      </a:r>
                    </a:p>
                  </a:txBody>
                  <a:tcPr/>
                </a:tc>
                <a:tc>
                  <a:txBody>
                    <a:bodyPr/>
                    <a:lstStyle/>
                    <a:p>
                      <a:r>
                        <a:rPr lang="en-US" dirty="0" smtClean="0"/>
                        <a:t>Start</a:t>
                      </a:r>
                      <a:r>
                        <a:rPr lang="en-US" baseline="0" dirty="0" smtClean="0"/>
                        <a:t> up the application processes for deployment.  Note script has to ensure inside directories correctly to avoid errors due to hard coding directory movement ../../</a:t>
                      </a:r>
                    </a:p>
                    <a:p>
                      <a:r>
                        <a:rPr lang="en-US" baseline="0" dirty="0" smtClean="0"/>
                        <a:t>The startup commands are used also if this is just a restart of the container without any need to install / configure.</a:t>
                      </a:r>
                      <a:endParaRPr lang="en-AU" dirty="0"/>
                    </a:p>
                  </a:txBody>
                  <a:tcPr/>
                </a:tc>
              </a:tr>
              <a:tr h="370840">
                <a:tc>
                  <a:txBody>
                    <a:bodyPr/>
                    <a:lstStyle/>
                    <a:p>
                      <a:r>
                        <a:rPr lang="en-AU" dirty="0" smtClean="0"/>
                        <a:t> ssh -t FCCMFMWAS &lt; /u01/oracle/container-scripts/App_Deployment.sh</a:t>
                      </a:r>
                    </a:p>
                  </a:txBody>
                  <a:tcPr/>
                </a:tc>
                <a:tc>
                  <a:txBody>
                    <a:bodyPr/>
                    <a:lstStyle/>
                    <a:p>
                      <a:r>
                        <a:rPr lang="en-US" dirty="0" smtClean="0"/>
                        <a:t>Remotely execute the app deployment script on the web application server.</a:t>
                      </a:r>
                      <a:endParaRPr lang="en-AU" dirty="0"/>
                    </a:p>
                  </a:txBody>
                  <a:tcPr/>
                </a:tc>
              </a:tr>
            </a:tbl>
          </a:graphicData>
        </a:graphic>
      </p:graphicFrame>
      <p:sp>
        <p:nvSpPr>
          <p:cNvPr id="9" name="TextBox 8"/>
          <p:cNvSpPr txBox="1"/>
          <p:nvPr/>
        </p:nvSpPr>
        <p:spPr>
          <a:xfrm>
            <a:off x="270559" y="798289"/>
            <a:ext cx="2820983" cy="195943"/>
          </a:xfrm>
          <a:prstGeom prst="rect">
            <a:avLst/>
          </a:prstGeom>
          <a:noFill/>
        </p:spPr>
        <p:txBody>
          <a:bodyPr wrap="square" lIns="0" tIns="0" rIns="0" bIns="0" rtlCol="0">
            <a:noAutofit/>
          </a:bodyPr>
          <a:lstStyle/>
          <a:p>
            <a:pPr>
              <a:lnSpc>
                <a:spcPct val="90000"/>
              </a:lnSpc>
            </a:pPr>
            <a:r>
              <a:rPr lang="en-AU" b="1" dirty="0" smtClean="0">
                <a:solidFill>
                  <a:schemeClr val="accent1"/>
                </a:solidFill>
              </a:rPr>
              <a:t>createOrStartApplication.sh</a:t>
            </a:r>
          </a:p>
        </p:txBody>
      </p:sp>
      <p:sp>
        <p:nvSpPr>
          <p:cNvPr id="6" name="TextBox 5"/>
          <p:cNvSpPr txBox="1"/>
          <p:nvPr/>
        </p:nvSpPr>
        <p:spPr>
          <a:xfrm>
            <a:off x="282466" y="3708403"/>
            <a:ext cx="2037213" cy="312054"/>
          </a:xfrm>
          <a:prstGeom prst="rect">
            <a:avLst/>
          </a:prstGeom>
          <a:noFill/>
        </p:spPr>
        <p:txBody>
          <a:bodyPr wrap="square" lIns="0" tIns="0" rIns="0" bIns="0" rtlCol="0">
            <a:noAutofit/>
          </a:bodyPr>
          <a:lstStyle/>
          <a:p>
            <a:pPr>
              <a:lnSpc>
                <a:spcPct val="90000"/>
              </a:lnSpc>
            </a:pPr>
            <a:r>
              <a:rPr lang="en-AU" b="1" dirty="0">
                <a:solidFill>
                  <a:schemeClr val="accent1"/>
                </a:solidFill>
              </a:rPr>
              <a:t>App_Deployment.sh</a:t>
            </a:r>
          </a:p>
          <a:p>
            <a:pPr>
              <a:lnSpc>
                <a:spcPct val="90000"/>
              </a:lnSpc>
            </a:pPr>
            <a:endParaRPr lang="en-AU" b="1" dirty="0" smtClean="0">
              <a:solidFill>
                <a:schemeClr val="accent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77227910"/>
              </p:ext>
            </p:extLst>
          </p:nvPr>
        </p:nvGraphicFramePr>
        <p:xfrm>
          <a:off x="270558" y="4182022"/>
          <a:ext cx="11631154" cy="193040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sz="1100" dirty="0" smtClean="0"/>
                        <a:t>if [ -f /u01/oracle/user_projects/domains/FCCM_Domain/applications/OFSAAI.ear.o </a:t>
                      </a:r>
                    </a:p>
                  </a:txBody>
                  <a:tcPr/>
                </a:tc>
                <a:tc>
                  <a:txBody>
                    <a:bodyPr/>
                    <a:lstStyle/>
                    <a:p>
                      <a:r>
                        <a:rPr lang="en-US" dirty="0" smtClean="0"/>
                        <a:t>Check the</a:t>
                      </a:r>
                      <a:r>
                        <a:rPr lang="en-US" baseline="0" dirty="0" smtClean="0"/>
                        <a:t> EAR file is copied over to the Web Server.</a:t>
                      </a:r>
                      <a:endParaRPr lang="en-AU" dirty="0"/>
                    </a:p>
                  </a:txBody>
                  <a:tcPr/>
                </a:tc>
              </a:tr>
              <a:tr h="370840">
                <a:tc>
                  <a:txBody>
                    <a:bodyPr/>
                    <a:lstStyle/>
                    <a:p>
                      <a:r>
                        <a:rPr lang="en-AU" sz="1100" dirty="0" smtClean="0"/>
                        <a:t>mkdir -p /u01/oracle/user_projects/domains/FCCM_Domain/applications/OFSAAI.ear</a:t>
                      </a:r>
                    </a:p>
                    <a:p>
                      <a:r>
                        <a:rPr lang="en-AU" sz="1100" dirty="0" smtClean="0"/>
                        <a:t>mkdir -p /u01/oracle/user_projects/domains/FCCM_Domain/applications/OFSAAI.ear/OFSAAI.war</a:t>
                      </a:r>
                    </a:p>
                  </a:txBody>
                  <a:tcPr/>
                </a:tc>
                <a:tc>
                  <a:txBody>
                    <a:bodyPr/>
                    <a:lstStyle/>
                    <a:p>
                      <a:r>
                        <a:rPr lang="en-US" dirty="0" smtClean="0"/>
                        <a:t>Create</a:t>
                      </a:r>
                      <a:r>
                        <a:rPr lang="en-US" baseline="0" dirty="0" smtClean="0"/>
                        <a:t> the EAR directory / WAR directories</a:t>
                      </a:r>
                      <a:endParaRPr lang="en-AU" dirty="0"/>
                    </a:p>
                  </a:txBody>
                  <a:tcPr/>
                </a:tc>
              </a:tr>
              <a:tr h="370840">
                <a:tc>
                  <a:txBody>
                    <a:bodyPr/>
                    <a:lstStyle/>
                    <a:p>
                      <a:r>
                        <a:rPr lang="en-AU" sz="1100" dirty="0" smtClean="0"/>
                        <a:t>jar -xvf /u01/oracle/user_projects/domains/FCCM_Domain/applications/OFSAAI.ear/OFSAAI.ear</a:t>
                      </a:r>
                    </a:p>
                    <a:p>
                      <a:r>
                        <a:rPr lang="en-AU" sz="1100" dirty="0" smtClean="0"/>
                        <a:t> jar -xvf /u01/oracle/user_projects/domains/FCCM_Domain/applications/OFSAAI.ear/OFSAAI.war/OFSAAI.war</a:t>
                      </a:r>
                    </a:p>
                  </a:txBody>
                  <a:tcPr/>
                </a:tc>
                <a:tc>
                  <a:txBody>
                    <a:bodyPr/>
                    <a:lstStyle/>
                    <a:p>
                      <a:r>
                        <a:rPr lang="en-US" dirty="0" smtClean="0"/>
                        <a:t>Unpack the JAVA EAR / WAR files / move as needed</a:t>
                      </a:r>
                      <a:endParaRPr lang="en-AU" dirty="0"/>
                    </a:p>
                  </a:txBody>
                  <a:tcPr/>
                </a:tc>
              </a:tr>
            </a:tbl>
          </a:graphicData>
        </a:graphic>
      </p:graphicFrame>
    </p:spTree>
    <p:extLst>
      <p:ext uri="{BB962C8B-B14F-4D97-AF65-F5344CB8AC3E}">
        <p14:creationId xmlns:p14="http://schemas.microsoft.com/office/powerpoint/2010/main" val="299677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Agenda</a:t>
            </a:r>
            <a:endParaRPr lang="en-US" dirty="0"/>
          </a:p>
        </p:txBody>
      </p:sp>
      <p:sp>
        <p:nvSpPr>
          <p:cNvPr id="3" name="Content Placeholder 2"/>
          <p:cNvSpPr>
            <a:spLocks noGrp="1"/>
          </p:cNvSpPr>
          <p:nvPr>
            <p:ph idx="13"/>
          </p:nvPr>
        </p:nvSpPr>
        <p:spPr>
          <a:xfrm>
            <a:off x="2795931" y="1981200"/>
            <a:ext cx="8861082" cy="3911600"/>
          </a:xfrm>
        </p:spPr>
        <p:txBody>
          <a:bodyPr/>
          <a:lstStyle/>
          <a:p>
            <a:r>
              <a:rPr lang="en-US" dirty="0" smtClean="0"/>
              <a:t>Docker History And Overview</a:t>
            </a:r>
          </a:p>
          <a:p>
            <a:r>
              <a:rPr lang="en-US" dirty="0" smtClean="0"/>
              <a:t>Environment And </a:t>
            </a:r>
            <a:r>
              <a:rPr lang="en-US" dirty="0"/>
              <a:t>T</a:t>
            </a:r>
            <a:r>
              <a:rPr lang="en-US" dirty="0" smtClean="0"/>
              <a:t>he Oracle Container Cloud</a:t>
            </a:r>
          </a:p>
          <a:p>
            <a:r>
              <a:rPr lang="en-US" dirty="0" smtClean="0"/>
              <a:t>OFSAA Docker Build Overview</a:t>
            </a:r>
          </a:p>
          <a:p>
            <a:r>
              <a:rPr lang="en-US" dirty="0" smtClean="0"/>
              <a:t>Other Docker Images Available </a:t>
            </a:r>
          </a:p>
          <a:p>
            <a:r>
              <a:rPr lang="en-US" dirty="0" smtClean="0"/>
              <a:t>Engineering Next Steps</a:t>
            </a:r>
          </a:p>
          <a:p>
            <a:r>
              <a:rPr lang="en-US" dirty="0" smtClean="0"/>
              <a:t>Useful Docker Commands Appendix</a:t>
            </a:r>
          </a:p>
        </p:txBody>
      </p:sp>
      <p:sp>
        <p:nvSpPr>
          <p:cNvPr id="6" name="Pentagon 5"/>
          <p:cNvSpPr/>
          <p:nvPr/>
        </p:nvSpPr>
        <p:spPr>
          <a:xfrm>
            <a:off x="2186351" y="1981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1</a:t>
            </a:r>
          </a:p>
        </p:txBody>
      </p:sp>
      <p:sp>
        <p:nvSpPr>
          <p:cNvPr id="16" name="Pentagon 15"/>
          <p:cNvSpPr/>
          <p:nvPr/>
        </p:nvSpPr>
        <p:spPr>
          <a:xfrm>
            <a:off x="2186351" y="2677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2</a:t>
            </a:r>
          </a:p>
        </p:txBody>
      </p:sp>
      <p:sp>
        <p:nvSpPr>
          <p:cNvPr id="17" name="Pentagon 16"/>
          <p:cNvSpPr/>
          <p:nvPr/>
        </p:nvSpPr>
        <p:spPr>
          <a:xfrm>
            <a:off x="2186351" y="3373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3</a:t>
            </a:r>
          </a:p>
        </p:txBody>
      </p:sp>
      <p:sp>
        <p:nvSpPr>
          <p:cNvPr id="18" name="Pentagon 17"/>
          <p:cNvSpPr/>
          <p:nvPr/>
        </p:nvSpPr>
        <p:spPr>
          <a:xfrm>
            <a:off x="2186351" y="4070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4</a:t>
            </a:r>
          </a:p>
        </p:txBody>
      </p:sp>
      <p:sp>
        <p:nvSpPr>
          <p:cNvPr id="7" name="Footer Placeholder 6"/>
          <p:cNvSpPr>
            <a:spLocks noGrp="1"/>
          </p:cNvSpPr>
          <p:nvPr>
            <p:ph type="ftr" sz="quarter" idx="11"/>
          </p:nvPr>
        </p:nvSpPr>
        <p:spPr/>
        <p:txBody>
          <a:bodyPr/>
          <a:lstStyle/>
          <a:p>
            <a:r>
              <a:rPr lang="en-US" dirty="0" smtClean="0"/>
              <a:t>Oracle</a:t>
            </a:r>
            <a:endParaRPr lang="en-US" dirty="0"/>
          </a:p>
        </p:txBody>
      </p:sp>
      <p:sp>
        <p:nvSpPr>
          <p:cNvPr id="9" name="Pentagon 8"/>
          <p:cNvSpPr/>
          <p:nvPr/>
        </p:nvSpPr>
        <p:spPr>
          <a:xfrm>
            <a:off x="2160332" y="473538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smtClean="0">
                <a:solidFill>
                  <a:schemeClr val="bg1"/>
                </a:solidFill>
              </a:rPr>
              <a:t>5</a:t>
            </a:r>
          </a:p>
        </p:txBody>
      </p:sp>
      <p:sp>
        <p:nvSpPr>
          <p:cNvPr id="10" name="Pentagon 9"/>
          <p:cNvSpPr/>
          <p:nvPr/>
        </p:nvSpPr>
        <p:spPr>
          <a:xfrm>
            <a:off x="2196620" y="541029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chemeClr val="bg1"/>
                </a:solidFill>
              </a:rPr>
              <a:t>6</a:t>
            </a:r>
            <a:endParaRPr lang="en-US" sz="1600" b="1" dirty="0" smtClean="0">
              <a:solidFill>
                <a:schemeClr val="bg1"/>
              </a:solidFill>
            </a:endParaRPr>
          </a:p>
        </p:txBody>
      </p:sp>
    </p:spTree>
    <p:extLst>
      <p:ext uri="{BB962C8B-B14F-4D97-AF65-F5344CB8AC3E}">
        <p14:creationId xmlns:p14="http://schemas.microsoft.com/office/powerpoint/2010/main" val="15317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Oracle</a:t>
            </a:r>
            <a:endParaRPr lang="en-US" dirty="0"/>
          </a:p>
        </p:txBody>
      </p:sp>
      <p:sp>
        <p:nvSpPr>
          <p:cNvPr id="7" name="Title 2"/>
          <p:cNvSpPr>
            <a:spLocks noGrp="1"/>
          </p:cNvSpPr>
          <p:nvPr>
            <p:ph type="title"/>
          </p:nvPr>
        </p:nvSpPr>
        <p:spPr>
          <a:xfrm>
            <a:off x="270560" y="188686"/>
            <a:ext cx="11125200" cy="540668"/>
          </a:xfrm>
        </p:spPr>
        <p:txBody>
          <a:bodyPr/>
          <a:lstStyle/>
          <a:p>
            <a:r>
              <a:rPr lang="en-US" dirty="0"/>
              <a:t>Docker RUN command in OFSAAI Container</a:t>
            </a:r>
          </a:p>
        </p:txBody>
      </p:sp>
      <p:sp>
        <p:nvSpPr>
          <p:cNvPr id="6" name="TextBox 5"/>
          <p:cNvSpPr txBox="1"/>
          <p:nvPr/>
        </p:nvSpPr>
        <p:spPr>
          <a:xfrm>
            <a:off x="282465" y="762003"/>
            <a:ext cx="2037213" cy="312054"/>
          </a:xfrm>
          <a:prstGeom prst="rect">
            <a:avLst/>
          </a:prstGeom>
          <a:noFill/>
        </p:spPr>
        <p:txBody>
          <a:bodyPr wrap="square" lIns="0" tIns="0" rIns="0" bIns="0" rtlCol="0">
            <a:noAutofit/>
          </a:bodyPr>
          <a:lstStyle/>
          <a:p>
            <a:pPr>
              <a:lnSpc>
                <a:spcPct val="90000"/>
              </a:lnSpc>
            </a:pPr>
            <a:r>
              <a:rPr lang="en-AU" b="1" dirty="0">
                <a:solidFill>
                  <a:schemeClr val="accent1"/>
                </a:solidFill>
              </a:rPr>
              <a:t>App_Deployment.sh</a:t>
            </a:r>
          </a:p>
          <a:p>
            <a:pPr>
              <a:lnSpc>
                <a:spcPct val="90000"/>
              </a:lnSpc>
            </a:pPr>
            <a:endParaRPr lang="en-AU" b="1" dirty="0" smtClean="0">
              <a:solidFill>
                <a:schemeClr val="accent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072877661"/>
              </p:ext>
            </p:extLst>
          </p:nvPr>
        </p:nvGraphicFramePr>
        <p:xfrm>
          <a:off x="248222" y="1074057"/>
          <a:ext cx="11631154" cy="165100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US" sz="1800" dirty="0" smtClean="0"/>
                        <a:t>sed -i "s?/UserProvisioning?/userProvisioning?g" web.xml</a:t>
                      </a:r>
                      <a:endParaRPr lang="en-AU" sz="1800" dirty="0" smtClean="0"/>
                    </a:p>
                  </a:txBody>
                  <a:tcPr/>
                </a:tc>
                <a:tc>
                  <a:txBody>
                    <a:bodyPr/>
                    <a:lstStyle/>
                    <a:p>
                      <a:r>
                        <a:rPr lang="en-US" dirty="0" smtClean="0"/>
                        <a:t>Apply a 12.2.1.3</a:t>
                      </a:r>
                      <a:r>
                        <a:rPr lang="en-US" baseline="0" dirty="0" smtClean="0"/>
                        <a:t> FMW fix to the web.xml solving a deployment error.</a:t>
                      </a:r>
                      <a:endParaRPr lang="en-AU" dirty="0"/>
                    </a:p>
                  </a:txBody>
                  <a:tcPr/>
                </a:tc>
              </a:tr>
              <a:tr h="370840">
                <a:tc>
                  <a:txBody>
                    <a:bodyPr/>
                    <a:lstStyle/>
                    <a:p>
                      <a:r>
                        <a:rPr lang="en-AU" sz="1800" dirty="0" smtClean="0"/>
                        <a:t>/u01/oracle/container-scripts/OFSAAI_deployapp.sh</a:t>
                      </a:r>
                    </a:p>
                  </a:txBody>
                  <a:tcPr/>
                </a:tc>
                <a:tc>
                  <a:txBody>
                    <a:bodyPr/>
                    <a:lstStyle/>
                    <a:p>
                      <a:r>
                        <a:rPr lang="en-US" dirty="0" smtClean="0"/>
                        <a:t>Execute the OFSAAI WLST deployment script.  This was also added to the FMW image along</a:t>
                      </a:r>
                      <a:r>
                        <a:rPr lang="en-US" baseline="0" dirty="0" smtClean="0"/>
                        <a:t> with JNDI script and SSH.</a:t>
                      </a:r>
                      <a:endParaRPr lang="en-AU" dirty="0"/>
                    </a:p>
                  </a:txBody>
                  <a:tcPr/>
                </a:tc>
              </a:tr>
            </a:tbl>
          </a:graphicData>
        </a:graphic>
      </p:graphicFrame>
      <p:sp>
        <p:nvSpPr>
          <p:cNvPr id="11" name="TextBox 10"/>
          <p:cNvSpPr txBox="1"/>
          <p:nvPr/>
        </p:nvSpPr>
        <p:spPr>
          <a:xfrm>
            <a:off x="282464" y="2844803"/>
            <a:ext cx="2228507" cy="312054"/>
          </a:xfrm>
          <a:prstGeom prst="rect">
            <a:avLst/>
          </a:prstGeom>
          <a:noFill/>
        </p:spPr>
        <p:txBody>
          <a:bodyPr wrap="square" lIns="0" tIns="0" rIns="0" bIns="0" rtlCol="0">
            <a:noAutofit/>
          </a:bodyPr>
          <a:lstStyle/>
          <a:p>
            <a:pPr>
              <a:lnSpc>
                <a:spcPct val="90000"/>
              </a:lnSpc>
            </a:pPr>
            <a:r>
              <a:rPr lang="en-US" b="1" dirty="0" smtClean="0">
                <a:solidFill>
                  <a:schemeClr val="accent1"/>
                </a:solidFill>
              </a:rPr>
              <a:t>OFSAAI_Deployapp.sh</a:t>
            </a:r>
            <a:endParaRPr lang="en-AU" b="1" dirty="0" smtClean="0">
              <a:solidFill>
                <a:schemeClr val="accent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419164221"/>
              </p:ext>
            </p:extLst>
          </p:nvPr>
        </p:nvGraphicFramePr>
        <p:xfrm>
          <a:off x="226450" y="3331025"/>
          <a:ext cx="11631154" cy="220472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sz="1800" dirty="0" smtClean="0"/>
                        <a:t>/u01/oracle/wlserver/server/bin/setWLSEnv.sh</a:t>
                      </a:r>
                    </a:p>
                  </a:txBody>
                  <a:tcPr/>
                </a:tc>
                <a:tc>
                  <a:txBody>
                    <a:bodyPr/>
                    <a:lstStyle/>
                    <a:p>
                      <a:r>
                        <a:rPr lang="en-US" dirty="0" smtClean="0"/>
                        <a:t>Set up Environment for WLST</a:t>
                      </a:r>
                      <a:endParaRPr lang="en-AU" dirty="0"/>
                    </a:p>
                  </a:txBody>
                  <a:tcPr/>
                </a:tc>
              </a:tr>
              <a:tr h="370840">
                <a:tc>
                  <a:txBody>
                    <a:bodyPr/>
                    <a:lstStyle/>
                    <a:p>
                      <a:r>
                        <a:rPr lang="en-AU" sz="1800" dirty="0" smtClean="0"/>
                        <a:t>java weblogic.Deployer -verbose -adminurl t3://${HOST}:${PORT} -username ${AdminUser} -password ${AdminPassword} -nostage -name</a:t>
                      </a:r>
                    </a:p>
                    <a:p>
                      <a:r>
                        <a:rPr lang="en-AU" sz="1800" dirty="0" smtClean="0"/>
                        <a:t> ${AppName} -targets AdminServer -deploy ${SourcePath}/${Artifact}</a:t>
                      </a:r>
                    </a:p>
                  </a:txBody>
                  <a:tcPr/>
                </a:tc>
                <a:tc>
                  <a:txBody>
                    <a:bodyPr/>
                    <a:lstStyle/>
                    <a:p>
                      <a:r>
                        <a:rPr lang="en-US" dirty="0" smtClean="0"/>
                        <a:t>Execute FMW built in weblogic.deployer.  Input the admin server</a:t>
                      </a:r>
                      <a:r>
                        <a:rPr lang="en-US" baseline="0" dirty="0" smtClean="0"/>
                        <a:t> url, username, password, location of unpacked EAR/WAR and the target which is the admin server.</a:t>
                      </a:r>
                      <a:endParaRPr lang="en-AU" dirty="0"/>
                    </a:p>
                  </a:txBody>
                  <a:tcPr/>
                </a:tc>
              </a:tr>
            </a:tbl>
          </a:graphicData>
        </a:graphic>
      </p:graphicFrame>
      <p:sp>
        <p:nvSpPr>
          <p:cNvPr id="13" name="TextBox 12"/>
          <p:cNvSpPr txBox="1"/>
          <p:nvPr/>
        </p:nvSpPr>
        <p:spPr>
          <a:xfrm>
            <a:off x="2510971" y="2844803"/>
            <a:ext cx="4993484" cy="312054"/>
          </a:xfrm>
          <a:prstGeom prst="rect">
            <a:avLst/>
          </a:prstGeom>
          <a:noFill/>
        </p:spPr>
        <p:txBody>
          <a:bodyPr wrap="square" lIns="0" tIns="0" rIns="0" bIns="0" rtlCol="0">
            <a:noAutofit/>
          </a:bodyPr>
          <a:lstStyle/>
          <a:p>
            <a:pPr>
              <a:lnSpc>
                <a:spcPct val="90000"/>
              </a:lnSpc>
            </a:pPr>
            <a:r>
              <a:rPr lang="en-US" b="1" dirty="0" smtClean="0"/>
              <a:t>Added to container-scripts in the FMW image build</a:t>
            </a:r>
            <a:endParaRPr lang="en-AU" b="1" dirty="0" smtClean="0"/>
          </a:p>
        </p:txBody>
      </p:sp>
      <p:sp>
        <p:nvSpPr>
          <p:cNvPr id="2" name="TextBox 1"/>
          <p:cNvSpPr txBox="1"/>
          <p:nvPr/>
        </p:nvSpPr>
        <p:spPr>
          <a:xfrm>
            <a:off x="282465" y="5704114"/>
            <a:ext cx="10769600" cy="435429"/>
          </a:xfrm>
          <a:prstGeom prst="rect">
            <a:avLst/>
          </a:prstGeom>
          <a:noFill/>
        </p:spPr>
        <p:txBody>
          <a:bodyPr wrap="square" lIns="0" tIns="0" rIns="0" bIns="0" rtlCol="0">
            <a:noAutofit/>
          </a:bodyPr>
          <a:lstStyle/>
          <a:p>
            <a:pPr>
              <a:lnSpc>
                <a:spcPct val="90000"/>
              </a:lnSpc>
            </a:pPr>
            <a:r>
              <a:rPr lang="en-US" b="1" dirty="0" smtClean="0"/>
              <a:t>NOTE: Weblogic deploy command specific to FMW 12.2.1.3.  Other deploy commands error / don’t deploy correctly</a:t>
            </a:r>
            <a:endParaRPr lang="en-AU" b="1" dirty="0" smtClean="0"/>
          </a:p>
        </p:txBody>
      </p:sp>
    </p:spTree>
    <p:extLst>
      <p:ext uri="{BB962C8B-B14F-4D97-AF65-F5344CB8AC3E}">
        <p14:creationId xmlns:p14="http://schemas.microsoft.com/office/powerpoint/2010/main" val="417893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Oracle</a:t>
            </a:r>
            <a:endParaRPr lang="en-US" dirty="0"/>
          </a:p>
        </p:txBody>
      </p:sp>
      <p:sp>
        <p:nvSpPr>
          <p:cNvPr id="7" name="Title 2"/>
          <p:cNvSpPr>
            <a:spLocks noGrp="1"/>
          </p:cNvSpPr>
          <p:nvPr>
            <p:ph type="title"/>
          </p:nvPr>
        </p:nvSpPr>
        <p:spPr>
          <a:xfrm>
            <a:off x="270560" y="188686"/>
            <a:ext cx="11125200" cy="540668"/>
          </a:xfrm>
        </p:spPr>
        <p:txBody>
          <a:bodyPr/>
          <a:lstStyle/>
          <a:p>
            <a:r>
              <a:rPr lang="en-US" dirty="0"/>
              <a:t>Docker RUN command in OFSAAI Container</a:t>
            </a:r>
          </a:p>
        </p:txBody>
      </p:sp>
      <p:sp>
        <p:nvSpPr>
          <p:cNvPr id="11" name="TextBox 10"/>
          <p:cNvSpPr txBox="1"/>
          <p:nvPr/>
        </p:nvSpPr>
        <p:spPr>
          <a:xfrm>
            <a:off x="282463" y="754751"/>
            <a:ext cx="2228507" cy="312054"/>
          </a:xfrm>
          <a:prstGeom prst="rect">
            <a:avLst/>
          </a:prstGeom>
          <a:noFill/>
        </p:spPr>
        <p:txBody>
          <a:bodyPr wrap="square" lIns="0" tIns="0" rIns="0" bIns="0" rtlCol="0">
            <a:noAutofit/>
          </a:bodyPr>
          <a:lstStyle/>
          <a:p>
            <a:pPr>
              <a:lnSpc>
                <a:spcPct val="90000"/>
              </a:lnSpc>
            </a:pPr>
            <a:r>
              <a:rPr lang="en-US" b="1" dirty="0">
                <a:solidFill>
                  <a:schemeClr val="accent1"/>
                </a:solidFill>
              </a:rPr>
              <a:t>create_OFSAAI_ds.sh</a:t>
            </a:r>
            <a:endParaRPr lang="en-AU" b="1" dirty="0" smtClean="0">
              <a:solidFill>
                <a:schemeClr val="accent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3329993275"/>
              </p:ext>
            </p:extLst>
          </p:nvPr>
        </p:nvGraphicFramePr>
        <p:xfrm>
          <a:off x="282463" y="1226462"/>
          <a:ext cx="11631154" cy="193040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AU" sz="1800" dirty="0" smtClean="0"/>
                        <a:t>/u01/oracle/wlserver/server/bin/setWLSEnv.sh</a:t>
                      </a:r>
                    </a:p>
                  </a:txBody>
                  <a:tcPr/>
                </a:tc>
                <a:tc>
                  <a:txBody>
                    <a:bodyPr/>
                    <a:lstStyle/>
                    <a:p>
                      <a:r>
                        <a:rPr lang="en-US" dirty="0" smtClean="0"/>
                        <a:t>Set up Environment for WLST</a:t>
                      </a:r>
                      <a:endParaRPr lang="en-AU" dirty="0"/>
                    </a:p>
                  </a:txBody>
                  <a:tcPr/>
                </a:tc>
              </a:tr>
              <a:tr h="370840">
                <a:tc>
                  <a:txBody>
                    <a:bodyPr/>
                    <a:lstStyle/>
                    <a:p>
                      <a:r>
                        <a:rPr lang="en-AU" sz="1800" dirty="0" smtClean="0"/>
                        <a:t>java weblogic.WLST /u01/oracle/container-scripts/create_data_source.py -p /u01/oracle/container-scripts/myDomain-ds.properties</a:t>
                      </a:r>
                    </a:p>
                  </a:txBody>
                  <a:tcPr/>
                </a:tc>
                <a:tc>
                  <a:txBody>
                    <a:bodyPr/>
                    <a:lstStyle/>
                    <a:p>
                      <a:r>
                        <a:rPr lang="en-US" dirty="0" smtClean="0"/>
                        <a:t>Execute the WLST python</a:t>
                      </a:r>
                      <a:r>
                        <a:rPr lang="en-US" baseline="0" dirty="0" smtClean="0"/>
                        <a:t> script create_data_source.py using the properties file providing the admin server URL, username and password as well as the JNDI data source requirements for FIC MASTER.</a:t>
                      </a:r>
                      <a:endParaRPr lang="en-AU" dirty="0"/>
                    </a:p>
                  </a:txBody>
                  <a:tcPr/>
                </a:tc>
              </a:tr>
            </a:tbl>
          </a:graphicData>
        </a:graphic>
      </p:graphicFrame>
      <p:sp>
        <p:nvSpPr>
          <p:cNvPr id="8" name="TextBox 7"/>
          <p:cNvSpPr txBox="1"/>
          <p:nvPr/>
        </p:nvSpPr>
        <p:spPr>
          <a:xfrm>
            <a:off x="2655546" y="722096"/>
            <a:ext cx="4993484" cy="312054"/>
          </a:xfrm>
          <a:prstGeom prst="rect">
            <a:avLst/>
          </a:prstGeom>
          <a:noFill/>
        </p:spPr>
        <p:txBody>
          <a:bodyPr wrap="square" lIns="0" tIns="0" rIns="0" bIns="0" rtlCol="0">
            <a:noAutofit/>
          </a:bodyPr>
          <a:lstStyle/>
          <a:p>
            <a:pPr>
              <a:lnSpc>
                <a:spcPct val="90000"/>
              </a:lnSpc>
            </a:pPr>
            <a:r>
              <a:rPr lang="en-US" b="1" dirty="0" smtClean="0"/>
              <a:t>Added to container-scripts in the FMW image build</a:t>
            </a:r>
            <a:endParaRPr lang="en-AU" b="1" dirty="0" smtClean="0"/>
          </a:p>
        </p:txBody>
      </p:sp>
    </p:spTree>
    <p:extLst>
      <p:ext uri="{BB962C8B-B14F-4D97-AF65-F5344CB8AC3E}">
        <p14:creationId xmlns:p14="http://schemas.microsoft.com/office/powerpoint/2010/main" val="127716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Oracle</a:t>
            </a:r>
            <a:endParaRPr lang="en-US" dirty="0"/>
          </a:p>
        </p:txBody>
      </p:sp>
      <p:sp>
        <p:nvSpPr>
          <p:cNvPr id="7" name="Title 2"/>
          <p:cNvSpPr>
            <a:spLocks noGrp="1"/>
          </p:cNvSpPr>
          <p:nvPr>
            <p:ph type="title"/>
          </p:nvPr>
        </p:nvSpPr>
        <p:spPr>
          <a:xfrm>
            <a:off x="270560" y="188686"/>
            <a:ext cx="11125200" cy="540668"/>
          </a:xfrm>
        </p:spPr>
        <p:txBody>
          <a:bodyPr/>
          <a:lstStyle/>
          <a:p>
            <a:r>
              <a:rPr lang="en-US" dirty="0" smtClean="0"/>
              <a:t>Other Docker YAML / Builds Available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615727522"/>
              </p:ext>
            </p:extLst>
          </p:nvPr>
        </p:nvGraphicFramePr>
        <p:xfrm>
          <a:off x="282463" y="1226462"/>
          <a:ext cx="11631154" cy="506984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Name</a:t>
                      </a:r>
                      <a:endParaRPr lang="en-AU" dirty="0"/>
                    </a:p>
                  </a:txBody>
                  <a:tcPr/>
                </a:tc>
                <a:tc>
                  <a:txBody>
                    <a:bodyPr/>
                    <a:lstStyle/>
                    <a:p>
                      <a:r>
                        <a:rPr lang="en-US" dirty="0" smtClean="0"/>
                        <a:t>Purpose / comment</a:t>
                      </a:r>
                      <a:endParaRPr lang="en-AU" dirty="0"/>
                    </a:p>
                  </a:txBody>
                  <a:tcPr/>
                </a:tc>
              </a:tr>
              <a:tr h="370840">
                <a:tc>
                  <a:txBody>
                    <a:bodyPr/>
                    <a:lstStyle/>
                    <a:p>
                      <a:r>
                        <a:rPr lang="en-AU" sz="1800" dirty="0" smtClean="0"/>
                        <a:t>ContainerCloud</a:t>
                      </a:r>
                    </a:p>
                  </a:txBody>
                  <a:tcPr/>
                </a:tc>
                <a:tc>
                  <a:txBody>
                    <a:bodyPr/>
                    <a:lstStyle/>
                    <a:p>
                      <a:r>
                        <a:rPr lang="en-US" dirty="0" smtClean="0"/>
                        <a:t>Demo stack on NGINX</a:t>
                      </a:r>
                      <a:endParaRPr lang="en-AU" dirty="0"/>
                    </a:p>
                  </a:txBody>
                  <a:tcPr/>
                </a:tc>
              </a:tr>
              <a:tr h="370840">
                <a:tc>
                  <a:txBody>
                    <a:bodyPr/>
                    <a:lstStyle/>
                    <a:p>
                      <a:r>
                        <a:rPr lang="en-AU" sz="1800" dirty="0" smtClean="0"/>
                        <a:t>GlassFish</a:t>
                      </a:r>
                    </a:p>
                  </a:txBody>
                  <a:tcPr/>
                </a:tc>
                <a:tc>
                  <a:txBody>
                    <a:bodyPr/>
                    <a:lstStyle/>
                    <a:p>
                      <a:r>
                        <a:rPr lang="en-US" dirty="0" smtClean="0"/>
                        <a:t>4.1.1, 4.1.2, 5.0 Glassfish versions</a:t>
                      </a:r>
                      <a:endParaRPr lang="en-AU" dirty="0"/>
                    </a:p>
                  </a:txBody>
                  <a:tcPr/>
                </a:tc>
              </a:tr>
              <a:tr h="370840">
                <a:tc>
                  <a:txBody>
                    <a:bodyPr/>
                    <a:lstStyle/>
                    <a:p>
                      <a:r>
                        <a:rPr lang="en-AU" sz="1800" dirty="0" smtClean="0"/>
                        <a:t>GraalVM</a:t>
                      </a:r>
                    </a:p>
                  </a:txBody>
                  <a:tcPr/>
                </a:tc>
                <a:tc>
                  <a:txBody>
                    <a:bodyPr/>
                    <a:lstStyle/>
                    <a:p>
                      <a:r>
                        <a:rPr lang="en-US" dirty="0" smtClean="0"/>
                        <a:t>0.22 version, Graal is a just-in-time (JIT) compiler for the JVM focused on peak performance and multi-languages.</a:t>
                      </a:r>
                      <a:endParaRPr lang="en-AU" dirty="0"/>
                    </a:p>
                  </a:txBody>
                  <a:tcPr/>
                </a:tc>
              </a:tr>
              <a:tr h="370840">
                <a:tc>
                  <a:txBody>
                    <a:bodyPr/>
                    <a:lstStyle/>
                    <a:p>
                      <a:r>
                        <a:rPr lang="en-AU" sz="1800" dirty="0" smtClean="0"/>
                        <a:t>NoSQL</a:t>
                      </a:r>
                    </a:p>
                  </a:txBody>
                  <a:tcPr/>
                </a:tc>
                <a:tc>
                  <a:txBody>
                    <a:bodyPr/>
                    <a:lstStyle/>
                    <a:p>
                      <a:r>
                        <a:rPr lang="en-AU" dirty="0" smtClean="0"/>
                        <a:t>Oracle Database, 3.4.7, 3.5.2, 4.0.9, 4.3.11, 4.4.6, 4.5.12</a:t>
                      </a:r>
                      <a:endParaRPr lang="en-AU" dirty="0"/>
                    </a:p>
                  </a:txBody>
                  <a:tcPr/>
                </a:tc>
              </a:tr>
              <a:tr h="370840">
                <a:tc>
                  <a:txBody>
                    <a:bodyPr/>
                    <a:lstStyle/>
                    <a:p>
                      <a:r>
                        <a:rPr lang="en-AU" sz="1800" dirty="0" smtClean="0"/>
                        <a:t>OpenJDK</a:t>
                      </a:r>
                    </a:p>
                  </a:txBody>
                  <a:tcPr/>
                </a:tc>
                <a:tc>
                  <a:txBody>
                    <a:bodyPr/>
                    <a:lstStyle/>
                    <a:p>
                      <a:r>
                        <a:rPr lang="en-AU" dirty="0" smtClean="0"/>
                        <a:t>Oracle Linux with OpenJDK</a:t>
                      </a:r>
                      <a:r>
                        <a:rPr lang="en-AU" baseline="0" dirty="0" smtClean="0"/>
                        <a:t> versoin 6,7,8</a:t>
                      </a:r>
                      <a:endParaRPr lang="en-AU" dirty="0"/>
                    </a:p>
                  </a:txBody>
                  <a:tcPr/>
                </a:tc>
              </a:tr>
              <a:tr h="370840">
                <a:tc>
                  <a:txBody>
                    <a:bodyPr/>
                    <a:lstStyle/>
                    <a:p>
                      <a:r>
                        <a:rPr lang="en-AU" sz="1800" dirty="0" smtClean="0"/>
                        <a:t>OracleBI</a:t>
                      </a:r>
                    </a:p>
                  </a:txBody>
                  <a:tcPr/>
                </a:tc>
                <a:tc>
                  <a:txBody>
                    <a:bodyPr/>
                    <a:lstStyle/>
                    <a:p>
                      <a:r>
                        <a:rPr lang="en-US" dirty="0" smtClean="0"/>
                        <a:t>OBIEE versions 12.2.1.2 &amp; 12.2.1.3.  Has been fully tested</a:t>
                      </a:r>
                      <a:endParaRPr lang="en-AU" dirty="0"/>
                    </a:p>
                  </a:txBody>
                  <a:tcPr/>
                </a:tc>
              </a:tr>
              <a:tr h="370840">
                <a:tc>
                  <a:txBody>
                    <a:bodyPr/>
                    <a:lstStyle/>
                    <a:p>
                      <a:r>
                        <a:rPr lang="en-AU" sz="1800" dirty="0" smtClean="0"/>
                        <a:t>OracleCloudInfrastructure</a:t>
                      </a:r>
                    </a:p>
                  </a:txBody>
                  <a:tcPr/>
                </a:tc>
                <a:tc>
                  <a:txBody>
                    <a:bodyPr/>
                    <a:lstStyle/>
                    <a:p>
                      <a:r>
                        <a:rPr lang="en-US" dirty="0" smtClean="0"/>
                        <a:t>Terraform OCI / Cloud Infrastructure Tools</a:t>
                      </a:r>
                      <a:endParaRPr lang="en-AU" dirty="0"/>
                    </a:p>
                  </a:txBody>
                  <a:tcPr/>
                </a:tc>
              </a:tr>
              <a:tr h="370840">
                <a:tc>
                  <a:txBody>
                    <a:bodyPr/>
                    <a:lstStyle/>
                    <a:p>
                      <a:r>
                        <a:rPr lang="en-AU" sz="1800" dirty="0" smtClean="0"/>
                        <a:t>OracleCoherence</a:t>
                      </a:r>
                    </a:p>
                  </a:txBody>
                  <a:tcPr/>
                </a:tc>
                <a:tc>
                  <a:txBody>
                    <a:bodyPr/>
                    <a:lstStyle/>
                    <a:p>
                      <a:r>
                        <a:rPr lang="en-US" dirty="0" smtClean="0"/>
                        <a:t>Coherence versions: 12.2.1.0.0, 12.2.1.2.0</a:t>
                      </a:r>
                      <a:endParaRPr lang="en-AU" dirty="0"/>
                    </a:p>
                  </a:txBody>
                  <a:tcPr/>
                </a:tc>
              </a:tr>
              <a:tr h="370840">
                <a:tc>
                  <a:txBody>
                    <a:bodyPr/>
                    <a:lstStyle/>
                    <a:p>
                      <a:r>
                        <a:rPr lang="en-AU" sz="1800" dirty="0" smtClean="0"/>
                        <a:t>OracleDatabase</a:t>
                      </a:r>
                    </a:p>
                  </a:txBody>
                  <a:tcPr/>
                </a:tc>
                <a:tc>
                  <a:txBody>
                    <a:bodyPr/>
                    <a:lstStyle/>
                    <a:p>
                      <a:r>
                        <a:rPr lang="en-US" dirty="0" smtClean="0"/>
                        <a:t>Rac /</a:t>
                      </a:r>
                      <a:r>
                        <a:rPr lang="en-US" baseline="0" dirty="0" smtClean="0"/>
                        <a:t> </a:t>
                      </a:r>
                      <a:r>
                        <a:rPr lang="en-US" dirty="0" smtClean="0"/>
                        <a:t>single instance.</a:t>
                      </a:r>
                      <a:r>
                        <a:rPr lang="en-US" baseline="0" dirty="0" smtClean="0"/>
                        <a:t>  NOT image in docker hub! Has versions 11.2.0.2, 12.1.0.2, 12.2.0.1.    Available : SE,XE,EE.  12.2.0.1 EE is used for this build and has been adjusted for SQLNET.ora client versions also pam.d changes and ssh. Container DB created with persistence.</a:t>
                      </a:r>
                      <a:endParaRPr lang="en-AU" dirty="0"/>
                    </a:p>
                  </a:txBody>
                  <a:tcPr/>
                </a:tc>
              </a:tr>
            </a:tbl>
          </a:graphicData>
        </a:graphic>
      </p:graphicFrame>
    </p:spTree>
    <p:extLst>
      <p:ext uri="{BB962C8B-B14F-4D97-AF65-F5344CB8AC3E}">
        <p14:creationId xmlns:p14="http://schemas.microsoft.com/office/powerpoint/2010/main" val="302659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Oracle</a:t>
            </a:r>
            <a:endParaRPr lang="en-US" dirty="0"/>
          </a:p>
        </p:txBody>
      </p:sp>
      <p:sp>
        <p:nvSpPr>
          <p:cNvPr id="7" name="Title 2"/>
          <p:cNvSpPr>
            <a:spLocks noGrp="1"/>
          </p:cNvSpPr>
          <p:nvPr>
            <p:ph type="title"/>
          </p:nvPr>
        </p:nvSpPr>
        <p:spPr>
          <a:xfrm>
            <a:off x="270560" y="188686"/>
            <a:ext cx="11125200" cy="540668"/>
          </a:xfrm>
        </p:spPr>
        <p:txBody>
          <a:bodyPr/>
          <a:lstStyle/>
          <a:p>
            <a:r>
              <a:rPr lang="en-US" dirty="0" smtClean="0"/>
              <a:t>Other Docker YAML / Builds Available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483694478"/>
              </p:ext>
            </p:extLst>
          </p:nvPr>
        </p:nvGraphicFramePr>
        <p:xfrm>
          <a:off x="282463" y="1226462"/>
          <a:ext cx="11631154" cy="479552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Name</a:t>
                      </a:r>
                      <a:endParaRPr lang="en-AU" dirty="0"/>
                    </a:p>
                  </a:txBody>
                  <a:tcPr/>
                </a:tc>
                <a:tc>
                  <a:txBody>
                    <a:bodyPr/>
                    <a:lstStyle/>
                    <a:p>
                      <a:r>
                        <a:rPr lang="en-US" dirty="0" smtClean="0"/>
                        <a:t>Purpose / comment</a:t>
                      </a:r>
                      <a:endParaRPr lang="en-AU" dirty="0"/>
                    </a:p>
                  </a:txBody>
                  <a:tcPr/>
                </a:tc>
              </a:tr>
              <a:tr h="370840">
                <a:tc>
                  <a:txBody>
                    <a:bodyPr/>
                    <a:lstStyle/>
                    <a:p>
                      <a:r>
                        <a:rPr lang="en-AU" sz="1800" dirty="0" smtClean="0"/>
                        <a:t>OracleDataIntegrator</a:t>
                      </a:r>
                    </a:p>
                  </a:txBody>
                  <a:tcPr/>
                </a:tc>
                <a:tc>
                  <a:txBody>
                    <a:bodyPr/>
                    <a:lstStyle/>
                    <a:p>
                      <a:r>
                        <a:rPr lang="en-US" dirty="0" smtClean="0"/>
                        <a:t>ODI versions: 12.2.1.2.6, 12.2.1.3.0</a:t>
                      </a:r>
                      <a:endParaRPr lang="en-AU" dirty="0"/>
                    </a:p>
                  </a:txBody>
                  <a:tcPr/>
                </a:tc>
              </a:tr>
              <a:tr h="370840">
                <a:tc>
                  <a:txBody>
                    <a:bodyPr/>
                    <a:lstStyle/>
                    <a:p>
                      <a:r>
                        <a:rPr lang="en-AU" sz="1800" dirty="0" smtClean="0"/>
                        <a:t>OracleEDQ</a:t>
                      </a:r>
                    </a:p>
                  </a:txBody>
                  <a:tcPr/>
                </a:tc>
                <a:tc>
                  <a:txBody>
                    <a:bodyPr/>
                    <a:lstStyle/>
                    <a:p>
                      <a:r>
                        <a:rPr lang="en-US" dirty="0" smtClean="0"/>
                        <a:t>Customer</a:t>
                      </a:r>
                      <a:r>
                        <a:rPr lang="en-US" baseline="0" dirty="0" smtClean="0"/>
                        <a:t> Screening / Watchlist 8.0.4 built and tested.</a:t>
                      </a:r>
                      <a:endParaRPr lang="en-AU" dirty="0"/>
                    </a:p>
                  </a:txBody>
                  <a:tcPr/>
                </a:tc>
              </a:tr>
              <a:tr h="370840">
                <a:tc>
                  <a:txBody>
                    <a:bodyPr/>
                    <a:lstStyle/>
                    <a:p>
                      <a:r>
                        <a:rPr lang="en-AU" sz="1800" dirty="0" smtClean="0"/>
                        <a:t>OracleFMWInfrastructure</a:t>
                      </a:r>
                    </a:p>
                  </a:txBody>
                  <a:tcPr/>
                </a:tc>
                <a:tc>
                  <a:txBody>
                    <a:bodyPr/>
                    <a:lstStyle/>
                    <a:p>
                      <a:r>
                        <a:rPr lang="en-US" dirty="0" smtClean="0"/>
                        <a:t>12.2.1.2 and 12.2.1.3 WLS/FMW.  12.2.1.3 used for this engineering exercise.</a:t>
                      </a:r>
                      <a:r>
                        <a:rPr lang="en-US" baseline="0" dirty="0" smtClean="0"/>
                        <a:t>  Image has been extended for sudo, ssh, wlst scripts required.</a:t>
                      </a:r>
                      <a:endParaRPr lang="en-AU" dirty="0"/>
                    </a:p>
                  </a:txBody>
                  <a:tcPr/>
                </a:tc>
              </a:tr>
              <a:tr h="370840">
                <a:tc>
                  <a:txBody>
                    <a:bodyPr/>
                    <a:lstStyle/>
                    <a:p>
                      <a:r>
                        <a:rPr lang="en-AU" sz="1800" dirty="0" smtClean="0"/>
                        <a:t>OracleGoldenGate</a:t>
                      </a:r>
                    </a:p>
                  </a:txBody>
                  <a:tcPr/>
                </a:tc>
                <a:tc>
                  <a:txBody>
                    <a:bodyPr/>
                    <a:lstStyle/>
                    <a:p>
                      <a:r>
                        <a:rPr lang="en-US" dirty="0" smtClean="0"/>
                        <a:t>Oracle Golden Gate for DEVOPS, 12.2.0.1.1, 12.3.0.1.2</a:t>
                      </a:r>
                      <a:endParaRPr lang="en-AU" dirty="0"/>
                    </a:p>
                  </a:txBody>
                  <a:tcPr/>
                </a:tc>
              </a:tr>
              <a:tr h="370840">
                <a:tc>
                  <a:txBody>
                    <a:bodyPr/>
                    <a:lstStyle/>
                    <a:p>
                      <a:r>
                        <a:rPr lang="en-AU" sz="1800" dirty="0" smtClean="0"/>
                        <a:t>OracleHTTPServer</a:t>
                      </a:r>
                    </a:p>
                  </a:txBody>
                  <a:tcPr/>
                </a:tc>
                <a:tc>
                  <a:txBody>
                    <a:bodyPr/>
                    <a:lstStyle/>
                    <a:p>
                      <a:r>
                        <a:rPr lang="en-US" dirty="0" smtClean="0"/>
                        <a:t>OHS, 12.2.1.2.0, 12.2.1.3.0.  Tested but not used!</a:t>
                      </a:r>
                      <a:endParaRPr lang="en-AU" dirty="0"/>
                    </a:p>
                  </a:txBody>
                  <a:tcPr/>
                </a:tc>
              </a:tr>
              <a:tr h="370840">
                <a:tc>
                  <a:txBody>
                    <a:bodyPr/>
                    <a:lstStyle/>
                    <a:p>
                      <a:r>
                        <a:rPr lang="en-AU" sz="1800" dirty="0" smtClean="0"/>
                        <a:t>OracleInstantClient</a:t>
                      </a:r>
                    </a:p>
                  </a:txBody>
                  <a:tcPr/>
                </a:tc>
                <a:tc>
                  <a:txBody>
                    <a:bodyPr/>
                    <a:lstStyle/>
                    <a:p>
                      <a:r>
                        <a:rPr lang="en-US" dirty="0" smtClean="0"/>
                        <a:t>Oracle instant client, 12.2.0.1</a:t>
                      </a:r>
                      <a:endParaRPr lang="en-AU" dirty="0"/>
                    </a:p>
                  </a:txBody>
                  <a:tcPr/>
                </a:tc>
              </a:tr>
              <a:tr h="370840">
                <a:tc>
                  <a:txBody>
                    <a:bodyPr/>
                    <a:lstStyle/>
                    <a:p>
                      <a:r>
                        <a:rPr lang="en-AU" sz="1800" dirty="0" smtClean="0"/>
                        <a:t>OracleJava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JDK 1.8-171 used in this build. Used in Engineering</a:t>
                      </a:r>
                      <a:r>
                        <a:rPr lang="en-US" baseline="0" dirty="0" smtClean="0"/>
                        <a:t> build as required on top of Linux slim image to build other images / containers.</a:t>
                      </a:r>
                      <a:endParaRPr lang="en-AU" dirty="0" smtClean="0"/>
                    </a:p>
                  </a:txBody>
                  <a:tcPr/>
                </a:tc>
              </a:tr>
              <a:tr h="370840">
                <a:tc>
                  <a:txBody>
                    <a:bodyPr/>
                    <a:lstStyle/>
                    <a:p>
                      <a:r>
                        <a:rPr lang="en-AU" sz="1800" dirty="0" smtClean="0"/>
                        <a:t>OracleLinux</a:t>
                      </a:r>
                    </a:p>
                  </a:txBody>
                  <a:tcPr/>
                </a:tc>
                <a:tc>
                  <a:txBody>
                    <a:bodyPr/>
                    <a:lstStyle/>
                    <a:p>
                      <a:r>
                        <a:rPr lang="en-US" dirty="0" smtClean="0"/>
                        <a:t>Build script to pull Oracle Linux 7 image</a:t>
                      </a:r>
                      <a:endParaRPr lang="en-AU" dirty="0"/>
                    </a:p>
                  </a:txBody>
                  <a:tcPr/>
                </a:tc>
              </a:tr>
              <a:tr h="370840">
                <a:tc>
                  <a:txBody>
                    <a:bodyPr/>
                    <a:lstStyle/>
                    <a:p>
                      <a:r>
                        <a:rPr lang="en-AU" sz="1800" dirty="0" smtClean="0"/>
                        <a:t>OracleRestDataServices</a:t>
                      </a:r>
                    </a:p>
                  </a:txBody>
                  <a:tcPr/>
                </a:tc>
                <a:tc>
                  <a:txBody>
                    <a:bodyPr/>
                    <a:lstStyle/>
                    <a:p>
                      <a:r>
                        <a:rPr lang="en-AU" dirty="0" smtClean="0"/>
                        <a:t>Oracle Rest Data Services ORDS 3.0.10</a:t>
                      </a:r>
                      <a:endParaRPr lang="en-AU" dirty="0"/>
                    </a:p>
                  </a:txBody>
                  <a:tcPr/>
                </a:tc>
              </a:tr>
            </a:tbl>
          </a:graphicData>
        </a:graphic>
      </p:graphicFrame>
    </p:spTree>
    <p:extLst>
      <p:ext uri="{BB962C8B-B14F-4D97-AF65-F5344CB8AC3E}">
        <p14:creationId xmlns:p14="http://schemas.microsoft.com/office/powerpoint/2010/main" val="351274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Oracle</a:t>
            </a:r>
            <a:endParaRPr lang="en-US" dirty="0"/>
          </a:p>
        </p:txBody>
      </p:sp>
      <p:sp>
        <p:nvSpPr>
          <p:cNvPr id="7" name="Title 2"/>
          <p:cNvSpPr>
            <a:spLocks noGrp="1"/>
          </p:cNvSpPr>
          <p:nvPr>
            <p:ph type="title"/>
          </p:nvPr>
        </p:nvSpPr>
        <p:spPr>
          <a:xfrm>
            <a:off x="270560" y="188686"/>
            <a:ext cx="11125200" cy="540668"/>
          </a:xfrm>
        </p:spPr>
        <p:txBody>
          <a:bodyPr/>
          <a:lstStyle/>
          <a:p>
            <a:r>
              <a:rPr lang="en-US" dirty="0" smtClean="0"/>
              <a:t>Other Docker YAML / Builds Available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705187258"/>
              </p:ext>
            </p:extLst>
          </p:nvPr>
        </p:nvGraphicFramePr>
        <p:xfrm>
          <a:off x="282463" y="1226462"/>
          <a:ext cx="11631154" cy="2123440"/>
        </p:xfrm>
        <a:graphic>
          <a:graphicData uri="http://schemas.openxmlformats.org/drawingml/2006/table">
            <a:tbl>
              <a:tblPr firstRow="1" bandRow="1">
                <a:tableStyleId>{5FD0F851-EC5A-4D38-B0AD-8093EC10F338}</a:tableStyleId>
              </a:tblPr>
              <a:tblGrid>
                <a:gridCol w="5815577"/>
                <a:gridCol w="5815577"/>
              </a:tblGrid>
              <a:tr h="370840">
                <a:tc>
                  <a:txBody>
                    <a:bodyPr/>
                    <a:lstStyle/>
                    <a:p>
                      <a:r>
                        <a:rPr lang="en-US" dirty="0" smtClean="0"/>
                        <a:t>Name</a:t>
                      </a:r>
                      <a:endParaRPr lang="en-AU" dirty="0"/>
                    </a:p>
                  </a:txBody>
                  <a:tcPr/>
                </a:tc>
                <a:tc>
                  <a:txBody>
                    <a:bodyPr/>
                    <a:lstStyle/>
                    <a:p>
                      <a:r>
                        <a:rPr lang="en-US" dirty="0" smtClean="0"/>
                        <a:t>Purpose / comment</a:t>
                      </a:r>
                      <a:endParaRPr lang="en-AU" dirty="0"/>
                    </a:p>
                  </a:txBody>
                  <a:tcPr/>
                </a:tc>
              </a:tr>
              <a:tr h="370840">
                <a:tc>
                  <a:txBody>
                    <a:bodyPr/>
                    <a:lstStyle/>
                    <a:p>
                      <a:r>
                        <a:rPr lang="en-AU" sz="1800" dirty="0" smtClean="0"/>
                        <a:t>OracleSOASuite</a:t>
                      </a:r>
                    </a:p>
                  </a:txBody>
                  <a:tcPr/>
                </a:tc>
                <a:tc>
                  <a:txBody>
                    <a:bodyPr/>
                    <a:lstStyle/>
                    <a:p>
                      <a:r>
                        <a:rPr lang="en-US" dirty="0" smtClean="0"/>
                        <a:t>SOA SUITE, 12.2.1.2, 12.2.1.3</a:t>
                      </a:r>
                      <a:endParaRPr lang="en-AU" dirty="0"/>
                    </a:p>
                  </a:txBody>
                  <a:tcPr/>
                </a:tc>
              </a:tr>
              <a:tr h="370840">
                <a:tc>
                  <a:txBody>
                    <a:bodyPr/>
                    <a:lstStyle/>
                    <a:p>
                      <a:r>
                        <a:rPr lang="en-AU" sz="1800" dirty="0" smtClean="0"/>
                        <a:t>OracleTuxedo</a:t>
                      </a:r>
                    </a:p>
                  </a:txBody>
                  <a:tcPr/>
                </a:tc>
                <a:tc>
                  <a:txBody>
                    <a:bodyPr/>
                    <a:lstStyle/>
                    <a:p>
                      <a:r>
                        <a:rPr lang="en-US" dirty="0" smtClean="0"/>
                        <a:t>Oracle Tuxedo </a:t>
                      </a:r>
                      <a:endParaRPr lang="en-AU" dirty="0"/>
                    </a:p>
                  </a:txBody>
                  <a:tcPr/>
                </a:tc>
              </a:tr>
              <a:tr h="370840">
                <a:tc>
                  <a:txBody>
                    <a:bodyPr/>
                    <a:lstStyle/>
                    <a:p>
                      <a:r>
                        <a:rPr lang="en-AU" sz="1800" dirty="0" smtClean="0"/>
                        <a:t>OracleWebCenterSites</a:t>
                      </a:r>
                    </a:p>
                  </a:txBody>
                  <a:tcPr/>
                </a:tc>
                <a:tc>
                  <a:txBody>
                    <a:bodyPr/>
                    <a:lstStyle/>
                    <a:p>
                      <a:r>
                        <a:rPr lang="pt-BR" dirty="0" smtClean="0"/>
                        <a:t>Oracle WebCenter Sites 12c R2 (12.2.1.3.0)</a:t>
                      </a:r>
                      <a:endParaRPr lang="en-AU" dirty="0"/>
                    </a:p>
                  </a:txBody>
                  <a:tcPr/>
                </a:tc>
              </a:tr>
              <a:tr h="370840">
                <a:tc>
                  <a:txBody>
                    <a:bodyPr/>
                    <a:lstStyle/>
                    <a:p>
                      <a:r>
                        <a:rPr lang="en-AU" sz="1800" dirty="0" smtClean="0"/>
                        <a:t>OracleWebLogic</a:t>
                      </a:r>
                    </a:p>
                  </a:txBody>
                  <a:tcPr/>
                </a:tc>
                <a:tc>
                  <a:txBody>
                    <a:bodyPr/>
                    <a:lstStyle/>
                    <a:p>
                      <a:r>
                        <a:rPr lang="en-AU" dirty="0" smtClean="0"/>
                        <a:t>12.1.3,</a:t>
                      </a:r>
                      <a:r>
                        <a:rPr lang="en-AU" baseline="0" dirty="0" smtClean="0"/>
                        <a:t> </a:t>
                      </a:r>
                      <a:r>
                        <a:rPr lang="en-AU" dirty="0" smtClean="0"/>
                        <a:t>12.2.1,12.2.1.1,12.2.1.2,12.2.1.3 basic Weblogic server</a:t>
                      </a:r>
                      <a:endParaRPr lang="en-AU" dirty="0"/>
                    </a:p>
                  </a:txBody>
                  <a:tcPr/>
                </a:tc>
              </a:tr>
            </a:tbl>
          </a:graphicData>
        </a:graphic>
      </p:graphicFrame>
    </p:spTree>
    <p:extLst>
      <p:ext uri="{BB962C8B-B14F-4D97-AF65-F5344CB8AC3E}">
        <p14:creationId xmlns:p14="http://schemas.microsoft.com/office/powerpoint/2010/main" val="373264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608" y="841829"/>
            <a:ext cx="11126522" cy="5326741"/>
          </a:xfrm>
        </p:spPr>
        <p:txBody>
          <a:bodyPr/>
          <a:lstStyle/>
          <a:p>
            <a:r>
              <a:rPr lang="en-US" sz="2000" dirty="0" smtClean="0"/>
              <a:t>Remove hard coding to make configuration easier / simpler</a:t>
            </a:r>
          </a:p>
          <a:p>
            <a:pPr marL="0" indent="0">
              <a:buNone/>
            </a:pPr>
            <a:r>
              <a:rPr lang="en-US" sz="2000" b="1" dirty="0" smtClean="0"/>
              <a:t>OSC.exp</a:t>
            </a:r>
            <a:r>
              <a:rPr lang="en-US" sz="2000" b="1" dirty="0"/>
              <a:t>, SETUP.exp , dockerfile on FMW, </a:t>
            </a:r>
            <a:r>
              <a:rPr lang="en-US" sz="2000" b="1" dirty="0" smtClean="0"/>
              <a:t>dockerfile </a:t>
            </a:r>
            <a:r>
              <a:rPr lang="en-US" sz="2000" b="1" dirty="0"/>
              <a:t>for </a:t>
            </a:r>
            <a:r>
              <a:rPr lang="en-US" sz="2000" b="1" dirty="0" smtClean="0"/>
              <a:t>DB, FMW/container-scripts/deployment scripts</a:t>
            </a:r>
          </a:p>
          <a:p>
            <a:r>
              <a:rPr lang="en-US" sz="2000" dirty="0" smtClean="0"/>
              <a:t>Optimize the docker YAML so make the container smaller</a:t>
            </a:r>
          </a:p>
          <a:p>
            <a:r>
              <a:rPr lang="en-US" sz="2000" dirty="0" smtClean="0"/>
              <a:t>Look at OBIEE and OFSAA configuration / setup</a:t>
            </a:r>
          </a:p>
          <a:p>
            <a:r>
              <a:rPr lang="en-US" sz="2000" dirty="0" smtClean="0"/>
              <a:t>Look at ROAR deployment</a:t>
            </a:r>
          </a:p>
          <a:p>
            <a:r>
              <a:rPr lang="en-US" sz="2000" dirty="0" smtClean="0"/>
              <a:t>Look at Scenario Manager install</a:t>
            </a:r>
          </a:p>
          <a:p>
            <a:r>
              <a:rPr lang="en-US" sz="2000" dirty="0" smtClean="0"/>
              <a:t>Look at OTHER OFSAA Packs to Extend images further</a:t>
            </a:r>
          </a:p>
          <a:p>
            <a:r>
              <a:rPr lang="en-US" sz="2000" dirty="0" smtClean="0"/>
              <a:t>Review Application logs / Health Checks</a:t>
            </a:r>
          </a:p>
          <a:p>
            <a:r>
              <a:rPr lang="en-US" sz="2000" dirty="0" smtClean="0"/>
              <a:t>Review ALL Environment Variables in the 3 containers  / Builds</a:t>
            </a:r>
          </a:p>
          <a:p>
            <a:r>
              <a:rPr lang="en-US" sz="2000" dirty="0" smtClean="0"/>
              <a:t>Examine running multiple stacks on docker hosts not just the 1</a:t>
            </a:r>
          </a:p>
          <a:p>
            <a:r>
              <a:rPr lang="en-US" sz="2000" dirty="0" smtClean="0"/>
              <a:t>Tidy up READ.ME and GitHub content before publish</a:t>
            </a:r>
          </a:p>
          <a:p>
            <a:r>
              <a:rPr lang="en-US" sz="2000" dirty="0" smtClean="0"/>
              <a:t>Document Oracle Cloud Containers environment and place into OraDocs with other material</a:t>
            </a:r>
          </a:p>
          <a:p>
            <a:r>
              <a:rPr lang="en-US" sz="2000" dirty="0" smtClean="0"/>
              <a:t>Review feedback documents on OSC.sh and Setup.sh from automation exercise</a:t>
            </a:r>
            <a:endParaRPr lang="en-AU" sz="2000" dirty="0"/>
          </a:p>
        </p:txBody>
      </p:sp>
      <p:sp>
        <p:nvSpPr>
          <p:cNvPr id="4" name="Footer Placeholder 3"/>
          <p:cNvSpPr>
            <a:spLocks noGrp="1"/>
          </p:cNvSpPr>
          <p:nvPr>
            <p:ph type="ftr" sz="quarter" idx="11"/>
          </p:nvPr>
        </p:nvSpPr>
        <p:spPr/>
        <p:txBody>
          <a:bodyPr/>
          <a:lstStyle/>
          <a:p>
            <a:r>
              <a:rPr lang="en-US" dirty="0" smtClean="0"/>
              <a:t>Oracle</a:t>
            </a:r>
            <a:endParaRPr lang="en-US" dirty="0"/>
          </a:p>
        </p:txBody>
      </p:sp>
      <p:sp>
        <p:nvSpPr>
          <p:cNvPr id="5" name="Title 2"/>
          <p:cNvSpPr>
            <a:spLocks noGrp="1"/>
          </p:cNvSpPr>
          <p:nvPr>
            <p:ph type="title"/>
          </p:nvPr>
        </p:nvSpPr>
        <p:spPr>
          <a:xfrm>
            <a:off x="270560" y="188686"/>
            <a:ext cx="11125200" cy="540668"/>
          </a:xfrm>
        </p:spPr>
        <p:txBody>
          <a:bodyPr/>
          <a:lstStyle/>
          <a:p>
            <a:r>
              <a:rPr lang="en-US" dirty="0" smtClean="0"/>
              <a:t>Docker Engineering:  Next Steps</a:t>
            </a:r>
            <a:endParaRPr lang="en-US" dirty="0"/>
          </a:p>
        </p:txBody>
      </p:sp>
    </p:spTree>
    <p:extLst>
      <p:ext uri="{BB962C8B-B14F-4D97-AF65-F5344CB8AC3E}">
        <p14:creationId xmlns:p14="http://schemas.microsoft.com/office/powerpoint/2010/main" val="381639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Useful Docker Commands</a:t>
            </a:r>
            <a:endParaRPr lang="en-AU" dirty="0"/>
          </a:p>
        </p:txBody>
      </p:sp>
      <p:sp>
        <p:nvSpPr>
          <p:cNvPr id="4" name="Footer Placeholder 3"/>
          <p:cNvSpPr>
            <a:spLocks noGrp="1"/>
          </p:cNvSpPr>
          <p:nvPr>
            <p:ph type="ftr" sz="quarter" idx="11"/>
          </p:nvPr>
        </p:nvSpPr>
        <p:spPr/>
        <p:txBody>
          <a:bodyPr/>
          <a:lstStyle/>
          <a:p>
            <a:r>
              <a:rPr lang="en-US" dirty="0" smtClean="0"/>
              <a:t>Oracle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25233950"/>
              </p:ext>
            </p:extLst>
          </p:nvPr>
        </p:nvGraphicFramePr>
        <p:xfrm>
          <a:off x="318784" y="1373515"/>
          <a:ext cx="11640986" cy="4820920"/>
        </p:xfrm>
        <a:graphic>
          <a:graphicData uri="http://schemas.openxmlformats.org/drawingml/2006/table">
            <a:tbl>
              <a:tblPr firstRow="1" bandRow="1">
                <a:tableStyleId>{5FD0F851-EC5A-4D38-B0AD-8093EC10F338}</a:tableStyleId>
              </a:tblPr>
              <a:tblGrid>
                <a:gridCol w="5820493"/>
                <a:gridCol w="5820493"/>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US" dirty="0" smtClean="0"/>
                        <a:t>Docker</a:t>
                      </a:r>
                      <a:r>
                        <a:rPr lang="en-US" baseline="0" dirty="0" smtClean="0"/>
                        <a:t> build</a:t>
                      </a:r>
                      <a:endParaRPr lang="en-AU" dirty="0"/>
                    </a:p>
                  </a:txBody>
                  <a:tcPr/>
                </a:tc>
                <a:tc>
                  <a:txBody>
                    <a:bodyPr/>
                    <a:lstStyle/>
                    <a:p>
                      <a:r>
                        <a:rPr lang="en-US" dirty="0" smtClean="0"/>
                        <a:t>Used to build an</a:t>
                      </a:r>
                      <a:r>
                        <a:rPr lang="en-US" baseline="0" dirty="0" smtClean="0"/>
                        <a:t> image from a docker YAML file</a:t>
                      </a:r>
                      <a:endParaRPr lang="en-AU" dirty="0"/>
                    </a:p>
                  </a:txBody>
                  <a:tcPr/>
                </a:tc>
              </a:tr>
              <a:tr h="370840">
                <a:tc>
                  <a:txBody>
                    <a:bodyPr/>
                    <a:lstStyle/>
                    <a:p>
                      <a:r>
                        <a:rPr lang="en-US" dirty="0" smtClean="0"/>
                        <a:t>Docker run</a:t>
                      </a:r>
                      <a:endParaRPr lang="en-AU" dirty="0"/>
                    </a:p>
                  </a:txBody>
                  <a:tcPr/>
                </a:tc>
                <a:tc>
                  <a:txBody>
                    <a:bodyPr/>
                    <a:lstStyle/>
                    <a:p>
                      <a:r>
                        <a:rPr lang="en-US" dirty="0" smtClean="0"/>
                        <a:t>Used to run a container from an image</a:t>
                      </a:r>
                      <a:endParaRPr lang="en-AU" dirty="0"/>
                    </a:p>
                  </a:txBody>
                  <a:tcPr/>
                </a:tc>
              </a:tr>
              <a:tr h="370840">
                <a:tc>
                  <a:txBody>
                    <a:bodyPr/>
                    <a:lstStyle/>
                    <a:p>
                      <a:r>
                        <a:rPr lang="en-US" dirty="0" smtClean="0"/>
                        <a:t>Docker exec –ti CONTAINER COMMAND</a:t>
                      </a:r>
                      <a:endParaRPr lang="en-AU" dirty="0"/>
                    </a:p>
                  </a:txBody>
                  <a:tcPr/>
                </a:tc>
                <a:tc>
                  <a:txBody>
                    <a:bodyPr/>
                    <a:lstStyle/>
                    <a:p>
                      <a:r>
                        <a:rPr lang="en-US" dirty="0" smtClean="0"/>
                        <a:t>Used to execute a command in a container or start a shell</a:t>
                      </a:r>
                      <a:endParaRPr lang="en-AU" dirty="0"/>
                    </a:p>
                  </a:txBody>
                  <a:tcPr/>
                </a:tc>
              </a:tr>
              <a:tr h="370840">
                <a:tc>
                  <a:txBody>
                    <a:bodyPr/>
                    <a:lstStyle/>
                    <a:p>
                      <a:r>
                        <a:rPr lang="en-US" dirty="0" smtClean="0"/>
                        <a:t>Docker stats –a</a:t>
                      </a:r>
                      <a:endParaRPr lang="en-AU" dirty="0"/>
                    </a:p>
                  </a:txBody>
                  <a:tcPr/>
                </a:tc>
                <a:tc>
                  <a:txBody>
                    <a:bodyPr/>
                    <a:lstStyle/>
                    <a:p>
                      <a:r>
                        <a:rPr lang="en-US" dirty="0" smtClean="0"/>
                        <a:t>Show all stats on all containers</a:t>
                      </a:r>
                      <a:endParaRPr lang="en-AU" dirty="0"/>
                    </a:p>
                  </a:txBody>
                  <a:tcPr/>
                </a:tc>
              </a:tr>
              <a:tr h="370840">
                <a:tc>
                  <a:txBody>
                    <a:bodyPr/>
                    <a:lstStyle/>
                    <a:p>
                      <a:r>
                        <a:rPr lang="en-US" dirty="0" smtClean="0"/>
                        <a:t>Docker images</a:t>
                      </a:r>
                      <a:endParaRPr lang="en-AU" dirty="0"/>
                    </a:p>
                  </a:txBody>
                  <a:tcPr/>
                </a:tc>
                <a:tc>
                  <a:txBody>
                    <a:bodyPr/>
                    <a:lstStyle/>
                    <a:p>
                      <a:r>
                        <a:rPr lang="en-US" dirty="0" smtClean="0"/>
                        <a:t>List all the images available</a:t>
                      </a:r>
                      <a:endParaRPr lang="en-AU" dirty="0"/>
                    </a:p>
                  </a:txBody>
                  <a:tcPr/>
                </a:tc>
              </a:tr>
              <a:tr h="370840">
                <a:tc>
                  <a:txBody>
                    <a:bodyPr/>
                    <a:lstStyle/>
                    <a:p>
                      <a:r>
                        <a:rPr lang="en-US" dirty="0" smtClean="0"/>
                        <a:t>Docker ps</a:t>
                      </a:r>
                      <a:endParaRPr lang="en-AU" dirty="0"/>
                    </a:p>
                  </a:txBody>
                  <a:tcPr/>
                </a:tc>
                <a:tc>
                  <a:txBody>
                    <a:bodyPr/>
                    <a:lstStyle/>
                    <a:p>
                      <a:r>
                        <a:rPr lang="en-US" dirty="0" smtClean="0"/>
                        <a:t>Show all containers running</a:t>
                      </a:r>
                      <a:endParaRPr lang="en-AU" dirty="0"/>
                    </a:p>
                  </a:txBody>
                  <a:tcPr/>
                </a:tc>
              </a:tr>
              <a:tr h="370840">
                <a:tc>
                  <a:txBody>
                    <a:bodyPr/>
                    <a:lstStyle/>
                    <a:p>
                      <a:r>
                        <a:rPr lang="en-US" dirty="0" smtClean="0"/>
                        <a:t>Docker ps –a</a:t>
                      </a:r>
                      <a:endParaRPr lang="en-AU" dirty="0"/>
                    </a:p>
                  </a:txBody>
                  <a:tcPr/>
                </a:tc>
                <a:tc>
                  <a:txBody>
                    <a:bodyPr/>
                    <a:lstStyle/>
                    <a:p>
                      <a:r>
                        <a:rPr lang="en-US" dirty="0" smtClean="0"/>
                        <a:t>Show all containers running and stopped</a:t>
                      </a:r>
                      <a:endParaRPr lang="en-AU" dirty="0"/>
                    </a:p>
                  </a:txBody>
                  <a:tcPr/>
                </a:tc>
              </a:tr>
              <a:tr h="370840">
                <a:tc>
                  <a:txBody>
                    <a:bodyPr/>
                    <a:lstStyle/>
                    <a:p>
                      <a:r>
                        <a:rPr lang="en-US" dirty="0" smtClean="0"/>
                        <a:t>Docker volume (create,inspect,ls,rm)</a:t>
                      </a:r>
                      <a:endParaRPr lang="en-AU" dirty="0"/>
                    </a:p>
                  </a:txBody>
                  <a:tcPr/>
                </a:tc>
                <a:tc>
                  <a:txBody>
                    <a:bodyPr/>
                    <a:lstStyle/>
                    <a:p>
                      <a:r>
                        <a:rPr lang="en-US" dirty="0" smtClean="0"/>
                        <a:t>Used to manage </a:t>
                      </a:r>
                      <a:r>
                        <a:rPr lang="en-US" baseline="0" dirty="0" smtClean="0"/>
                        <a:t>volumes</a:t>
                      </a:r>
                      <a:endParaRPr lang="en-AU" dirty="0"/>
                    </a:p>
                  </a:txBody>
                  <a:tcPr/>
                </a:tc>
              </a:tr>
              <a:tr h="370840">
                <a:tc>
                  <a:txBody>
                    <a:bodyPr/>
                    <a:lstStyle/>
                    <a:p>
                      <a:r>
                        <a:rPr lang="en-US" dirty="0" smtClean="0"/>
                        <a:t>Docker network (connect,create,disconnect,inspect,ls,rm)</a:t>
                      </a:r>
                      <a:endParaRPr lang="en-AU" dirty="0"/>
                    </a:p>
                  </a:txBody>
                  <a:tcPr/>
                </a:tc>
                <a:tc>
                  <a:txBody>
                    <a:bodyPr/>
                    <a:lstStyle/>
                    <a:p>
                      <a:r>
                        <a:rPr lang="en-US" dirty="0" smtClean="0"/>
                        <a:t>Used to manage networks</a:t>
                      </a:r>
                      <a:endParaRPr lang="en-AU" dirty="0"/>
                    </a:p>
                  </a:txBody>
                  <a:tcPr/>
                </a:tc>
              </a:tr>
              <a:tr h="370840">
                <a:tc>
                  <a:txBody>
                    <a:bodyPr/>
                    <a:lstStyle/>
                    <a:p>
                      <a:r>
                        <a:rPr lang="en-US" dirty="0" smtClean="0"/>
                        <a:t>Docker top</a:t>
                      </a:r>
                      <a:endParaRPr lang="en-AU" dirty="0"/>
                    </a:p>
                  </a:txBody>
                  <a:tcPr/>
                </a:tc>
                <a:tc>
                  <a:txBody>
                    <a:bodyPr/>
                    <a:lstStyle/>
                    <a:p>
                      <a:r>
                        <a:rPr lang="en-US" dirty="0" smtClean="0"/>
                        <a:t>Used to run top for a container</a:t>
                      </a:r>
                      <a:endParaRPr lang="en-AU" dirty="0"/>
                    </a:p>
                  </a:txBody>
                  <a:tcPr/>
                </a:tc>
              </a:tr>
              <a:tr h="370840">
                <a:tc>
                  <a:txBody>
                    <a:bodyPr/>
                    <a:lstStyle/>
                    <a:p>
                      <a:r>
                        <a:rPr lang="en-US" dirty="0" smtClean="0"/>
                        <a:t>Docker rm</a:t>
                      </a:r>
                      <a:endParaRPr lang="en-AU" dirty="0"/>
                    </a:p>
                  </a:txBody>
                  <a:tcPr/>
                </a:tc>
                <a:tc>
                  <a:txBody>
                    <a:bodyPr/>
                    <a:lstStyle/>
                    <a:p>
                      <a:r>
                        <a:rPr lang="en-US" dirty="0" smtClean="0"/>
                        <a:t>Remove a</a:t>
                      </a:r>
                      <a:r>
                        <a:rPr lang="en-US" baseline="0" dirty="0" smtClean="0"/>
                        <a:t> container</a:t>
                      </a:r>
                      <a:endParaRPr lang="en-AU" dirty="0"/>
                    </a:p>
                  </a:txBody>
                  <a:tcPr/>
                </a:tc>
              </a:tr>
              <a:tr h="370840">
                <a:tc>
                  <a:txBody>
                    <a:bodyPr/>
                    <a:lstStyle/>
                    <a:p>
                      <a:r>
                        <a:rPr lang="en-US" dirty="0" smtClean="0"/>
                        <a:t>Docker rmi</a:t>
                      </a:r>
                      <a:endParaRPr lang="en-AU" dirty="0"/>
                    </a:p>
                  </a:txBody>
                  <a:tcPr/>
                </a:tc>
                <a:tc>
                  <a:txBody>
                    <a:bodyPr/>
                    <a:lstStyle/>
                    <a:p>
                      <a:r>
                        <a:rPr lang="en-US" dirty="0" smtClean="0"/>
                        <a:t>Remove an</a:t>
                      </a:r>
                      <a:r>
                        <a:rPr lang="en-US" baseline="0" dirty="0" smtClean="0"/>
                        <a:t>  image</a:t>
                      </a:r>
                      <a:endParaRPr lang="en-AU" dirty="0"/>
                    </a:p>
                  </a:txBody>
                  <a:tcPr/>
                </a:tc>
              </a:tr>
            </a:tbl>
          </a:graphicData>
        </a:graphic>
      </p:graphicFrame>
    </p:spTree>
    <p:extLst>
      <p:ext uri="{BB962C8B-B14F-4D97-AF65-F5344CB8AC3E}">
        <p14:creationId xmlns:p14="http://schemas.microsoft.com/office/powerpoint/2010/main" val="247325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 Useful Docker Commands</a:t>
            </a:r>
            <a:endParaRPr lang="en-AU" dirty="0"/>
          </a:p>
        </p:txBody>
      </p:sp>
      <p:sp>
        <p:nvSpPr>
          <p:cNvPr id="4" name="Footer Placeholder 3"/>
          <p:cNvSpPr>
            <a:spLocks noGrp="1"/>
          </p:cNvSpPr>
          <p:nvPr>
            <p:ph type="ftr" sz="quarter" idx="11"/>
          </p:nvPr>
        </p:nvSpPr>
        <p:spPr/>
        <p:txBody>
          <a:bodyPr/>
          <a:lstStyle/>
          <a:p>
            <a:r>
              <a:rPr lang="en-US" dirty="0" smtClean="0"/>
              <a:t>Oracle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822093973"/>
              </p:ext>
            </p:extLst>
          </p:nvPr>
        </p:nvGraphicFramePr>
        <p:xfrm>
          <a:off x="318784" y="1373515"/>
          <a:ext cx="11640986" cy="1854200"/>
        </p:xfrm>
        <a:graphic>
          <a:graphicData uri="http://schemas.openxmlformats.org/drawingml/2006/table">
            <a:tbl>
              <a:tblPr firstRow="1" bandRow="1">
                <a:tableStyleId>{5FD0F851-EC5A-4D38-B0AD-8093EC10F338}</a:tableStyleId>
              </a:tblPr>
              <a:tblGrid>
                <a:gridCol w="5820493"/>
                <a:gridCol w="5820493"/>
              </a:tblGrid>
              <a:tr h="370840">
                <a:tc>
                  <a:txBody>
                    <a:bodyPr/>
                    <a:lstStyle/>
                    <a:p>
                      <a:r>
                        <a:rPr lang="en-US" dirty="0" smtClean="0"/>
                        <a:t>Command</a:t>
                      </a:r>
                      <a:endParaRPr lang="en-AU" dirty="0"/>
                    </a:p>
                  </a:txBody>
                  <a:tcPr/>
                </a:tc>
                <a:tc>
                  <a:txBody>
                    <a:bodyPr/>
                    <a:lstStyle/>
                    <a:p>
                      <a:r>
                        <a:rPr lang="en-US" dirty="0" smtClean="0"/>
                        <a:t>Comment</a:t>
                      </a:r>
                      <a:endParaRPr lang="en-AU" dirty="0"/>
                    </a:p>
                  </a:txBody>
                  <a:tcPr/>
                </a:tc>
              </a:tr>
              <a:tr h="370840">
                <a:tc>
                  <a:txBody>
                    <a:bodyPr/>
                    <a:lstStyle/>
                    <a:p>
                      <a:r>
                        <a:rPr lang="en-US" dirty="0" smtClean="0"/>
                        <a:t>Docker port</a:t>
                      </a:r>
                      <a:endParaRPr lang="en-AU" dirty="0"/>
                    </a:p>
                  </a:txBody>
                  <a:tcPr/>
                </a:tc>
                <a:tc>
                  <a:txBody>
                    <a:bodyPr/>
                    <a:lstStyle/>
                    <a:p>
                      <a:r>
                        <a:rPr lang="en-US" dirty="0" smtClean="0"/>
                        <a:t>List a containers ports</a:t>
                      </a:r>
                      <a:endParaRPr lang="en-AU" dirty="0"/>
                    </a:p>
                  </a:txBody>
                  <a:tcPr/>
                </a:tc>
              </a:tr>
              <a:tr h="370840">
                <a:tc>
                  <a:txBody>
                    <a:bodyPr/>
                    <a:lstStyle/>
                    <a:p>
                      <a:r>
                        <a:rPr lang="en-US" dirty="0" smtClean="0"/>
                        <a:t>Docker logs</a:t>
                      </a:r>
                      <a:r>
                        <a:rPr lang="en-US" baseline="0" dirty="0" smtClean="0"/>
                        <a:t> CONTAINER (–f)</a:t>
                      </a:r>
                      <a:endParaRPr lang="en-AU" dirty="0"/>
                    </a:p>
                  </a:txBody>
                  <a:tcPr/>
                </a:tc>
                <a:tc>
                  <a:txBody>
                    <a:bodyPr/>
                    <a:lstStyle/>
                    <a:p>
                      <a:r>
                        <a:rPr lang="en-US" dirty="0" smtClean="0"/>
                        <a:t>List / inspect or tail a container log (console)</a:t>
                      </a:r>
                      <a:endParaRPr lang="en-AU" dirty="0"/>
                    </a:p>
                  </a:txBody>
                  <a:tcPr/>
                </a:tc>
              </a:tr>
              <a:tr h="370840">
                <a:tc>
                  <a:txBody>
                    <a:bodyPr/>
                    <a:lstStyle/>
                    <a:p>
                      <a:r>
                        <a:rPr lang="en-US" dirty="0" smtClean="0"/>
                        <a:t>Docker export</a:t>
                      </a:r>
                      <a:endParaRPr lang="en-AU" dirty="0"/>
                    </a:p>
                  </a:txBody>
                  <a:tcPr/>
                </a:tc>
                <a:tc>
                  <a:txBody>
                    <a:bodyPr/>
                    <a:lstStyle/>
                    <a:p>
                      <a:r>
                        <a:rPr lang="en-US" dirty="0" smtClean="0"/>
                        <a:t>Export  a containers filesystem as a tar archive</a:t>
                      </a:r>
                      <a:endParaRPr lang="en-AU" dirty="0"/>
                    </a:p>
                  </a:txBody>
                  <a:tcPr/>
                </a:tc>
              </a:tr>
              <a:tr h="370840">
                <a:tc>
                  <a:txBody>
                    <a:bodyPr/>
                    <a:lstStyle/>
                    <a:p>
                      <a:r>
                        <a:rPr lang="en-US" dirty="0" smtClean="0"/>
                        <a:t>Docker –help</a:t>
                      </a:r>
                      <a:endParaRPr lang="en-AU" dirty="0"/>
                    </a:p>
                  </a:txBody>
                  <a:tcPr/>
                </a:tc>
                <a:tc>
                  <a:txBody>
                    <a:bodyPr/>
                    <a:lstStyle/>
                    <a:p>
                      <a:r>
                        <a:rPr lang="en-US" dirty="0" smtClean="0"/>
                        <a:t>Main help of all docker commands</a:t>
                      </a:r>
                      <a:endParaRPr lang="en-AU" dirty="0"/>
                    </a:p>
                  </a:txBody>
                  <a:tcPr/>
                </a:tc>
              </a:tr>
            </a:tbl>
          </a:graphicData>
        </a:graphic>
      </p:graphicFrame>
    </p:spTree>
    <p:extLst>
      <p:ext uri="{BB962C8B-B14F-4D97-AF65-F5344CB8AC3E}">
        <p14:creationId xmlns:p14="http://schemas.microsoft.com/office/powerpoint/2010/main" val="30696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Oracle</a:t>
            </a:r>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bject 58"/>
          <p:cNvSpPr/>
          <p:nvPr/>
        </p:nvSpPr>
        <p:spPr>
          <a:xfrm>
            <a:off x="11992280" y="192025"/>
            <a:ext cx="193498" cy="6208775"/>
          </a:xfrm>
          <a:custGeom>
            <a:avLst/>
            <a:gdLst/>
            <a:ahLst/>
            <a:cxnLst/>
            <a:rect l="l" t="t" r="r" b="b"/>
            <a:pathLst>
              <a:path w="193548" h="6208775">
                <a:moveTo>
                  <a:pt x="0" y="6208775"/>
                </a:moveTo>
                <a:lnTo>
                  <a:pt x="193548" y="6208775"/>
                </a:lnTo>
                <a:lnTo>
                  <a:pt x="193548" y="0"/>
                </a:lnTo>
                <a:lnTo>
                  <a:pt x="0" y="0"/>
                </a:lnTo>
                <a:lnTo>
                  <a:pt x="0" y="6208775"/>
                </a:lnTo>
                <a:close/>
              </a:path>
            </a:pathLst>
          </a:custGeom>
          <a:solidFill>
            <a:srgbClr val="D7E0E6"/>
          </a:solidFill>
        </p:spPr>
        <p:txBody>
          <a:bodyPr wrap="square" lIns="0" tIns="0" rIns="0" bIns="0" rtlCol="0">
            <a:noAutofit/>
          </a:bodyPr>
          <a:lstStyle/>
          <a:p>
            <a:endParaRPr dirty="0"/>
          </a:p>
        </p:txBody>
      </p:sp>
      <p:sp>
        <p:nvSpPr>
          <p:cNvPr id="60" name="object 60"/>
          <p:cNvSpPr/>
          <p:nvPr/>
        </p:nvSpPr>
        <p:spPr>
          <a:xfrm>
            <a:off x="0" y="0"/>
            <a:ext cx="12185778" cy="192024"/>
          </a:xfrm>
          <a:custGeom>
            <a:avLst/>
            <a:gdLst/>
            <a:ahLst/>
            <a:cxnLst/>
            <a:rect l="l" t="t" r="r" b="b"/>
            <a:pathLst>
              <a:path w="12188952" h="192024">
                <a:moveTo>
                  <a:pt x="0" y="192024"/>
                </a:moveTo>
                <a:lnTo>
                  <a:pt x="12188952" y="192024"/>
                </a:lnTo>
                <a:lnTo>
                  <a:pt x="12188952" y="0"/>
                </a:lnTo>
                <a:lnTo>
                  <a:pt x="0" y="0"/>
                </a:lnTo>
                <a:lnTo>
                  <a:pt x="0" y="192024"/>
                </a:lnTo>
                <a:close/>
              </a:path>
            </a:pathLst>
          </a:custGeom>
          <a:solidFill>
            <a:srgbClr val="D7E0E6"/>
          </a:solidFill>
        </p:spPr>
        <p:txBody>
          <a:bodyPr wrap="square" lIns="0" tIns="0" rIns="0" bIns="0" rtlCol="0">
            <a:noAutofit/>
          </a:bodyPr>
          <a:lstStyle/>
          <a:p>
            <a:endParaRPr dirty="0"/>
          </a:p>
        </p:txBody>
      </p:sp>
      <p:sp>
        <p:nvSpPr>
          <p:cNvPr id="56" name="object 56"/>
          <p:cNvSpPr txBox="1"/>
          <p:nvPr/>
        </p:nvSpPr>
        <p:spPr>
          <a:xfrm>
            <a:off x="214241" y="220726"/>
            <a:ext cx="7832479" cy="482600"/>
          </a:xfrm>
          <a:prstGeom prst="rect">
            <a:avLst/>
          </a:prstGeom>
        </p:spPr>
        <p:txBody>
          <a:bodyPr wrap="square" lIns="0" tIns="0" rIns="0" bIns="0" rtlCol="0">
            <a:noAutofit/>
          </a:bodyPr>
          <a:lstStyle/>
          <a:p>
            <a:pPr marL="12700">
              <a:lnSpc>
                <a:spcPts val="3765"/>
              </a:lnSpc>
              <a:spcBef>
                <a:spcPts val="188"/>
              </a:spcBef>
            </a:pPr>
            <a:r>
              <a:rPr sz="3600" spc="0" baseline="3034" dirty="0" smtClean="0">
                <a:solidFill>
                  <a:srgbClr val="57585B"/>
                </a:solidFill>
                <a:latin typeface="+mj-lt"/>
                <a:cs typeface="Calibri"/>
              </a:rPr>
              <a:t>The </a:t>
            </a:r>
            <a:r>
              <a:rPr lang="en-US" sz="3600" spc="0" baseline="3034" dirty="0" smtClean="0">
                <a:solidFill>
                  <a:srgbClr val="57585B"/>
                </a:solidFill>
                <a:latin typeface="+mj-lt"/>
                <a:cs typeface="Calibri"/>
              </a:rPr>
              <a:t>H</a:t>
            </a:r>
            <a:r>
              <a:rPr sz="3600" spc="0" baseline="3034" dirty="0" smtClean="0">
                <a:solidFill>
                  <a:srgbClr val="57585B"/>
                </a:solidFill>
                <a:latin typeface="+mj-lt"/>
                <a:cs typeface="Calibri"/>
              </a:rPr>
              <a:t>i</a:t>
            </a:r>
            <a:r>
              <a:rPr sz="3600" spc="-44" baseline="3034" dirty="0" smtClean="0">
                <a:solidFill>
                  <a:srgbClr val="57585B"/>
                </a:solidFill>
                <a:latin typeface="+mj-lt"/>
                <a:cs typeface="Calibri"/>
              </a:rPr>
              <a:t>st</a:t>
            </a:r>
            <a:r>
              <a:rPr sz="3600" spc="0" baseline="3034" dirty="0" smtClean="0">
                <a:solidFill>
                  <a:srgbClr val="57585B"/>
                </a:solidFill>
                <a:latin typeface="+mj-lt"/>
                <a:cs typeface="Calibri"/>
              </a:rPr>
              <a:t>o</a:t>
            </a:r>
            <a:r>
              <a:rPr sz="3600" spc="9" baseline="3034" dirty="0" smtClean="0">
                <a:solidFill>
                  <a:srgbClr val="57585B"/>
                </a:solidFill>
                <a:latin typeface="+mj-lt"/>
                <a:cs typeface="Calibri"/>
              </a:rPr>
              <a:t>r</a:t>
            </a:r>
            <a:r>
              <a:rPr sz="3600" spc="0" baseline="3034" dirty="0" smtClean="0">
                <a:solidFill>
                  <a:srgbClr val="57585B"/>
                </a:solidFill>
                <a:latin typeface="+mj-lt"/>
                <a:cs typeface="Calibri"/>
              </a:rPr>
              <a:t>y</a:t>
            </a:r>
            <a:r>
              <a:rPr sz="3600" spc="-19" baseline="3034" dirty="0" smtClean="0">
                <a:solidFill>
                  <a:srgbClr val="57585B"/>
                </a:solidFill>
                <a:latin typeface="+mj-lt"/>
                <a:cs typeface="Calibri"/>
              </a:rPr>
              <a:t> </a:t>
            </a:r>
            <a:r>
              <a:rPr lang="en-US" sz="3600" baseline="3034" dirty="0">
                <a:solidFill>
                  <a:srgbClr val="57585B"/>
                </a:solidFill>
                <a:latin typeface="+mj-lt"/>
                <a:cs typeface="Calibri"/>
              </a:rPr>
              <a:t>O</a:t>
            </a:r>
            <a:r>
              <a:rPr sz="3600" spc="0" baseline="3034" dirty="0" smtClean="0">
                <a:solidFill>
                  <a:srgbClr val="57585B"/>
                </a:solidFill>
                <a:latin typeface="+mj-lt"/>
                <a:cs typeface="Calibri"/>
              </a:rPr>
              <a:t>f Unix </a:t>
            </a:r>
            <a:r>
              <a:rPr lang="en-US" sz="3600" spc="0" baseline="3034" dirty="0" smtClean="0">
                <a:solidFill>
                  <a:srgbClr val="57585B"/>
                </a:solidFill>
                <a:latin typeface="+mj-lt"/>
                <a:cs typeface="Calibri"/>
              </a:rPr>
              <a:t>/ Linux C</a:t>
            </a:r>
            <a:r>
              <a:rPr sz="3600" spc="0" baseline="3034" dirty="0" smtClean="0">
                <a:solidFill>
                  <a:srgbClr val="57585B"/>
                </a:solidFill>
                <a:latin typeface="+mj-lt"/>
                <a:cs typeface="Calibri"/>
              </a:rPr>
              <a:t>o</a:t>
            </a:r>
            <a:r>
              <a:rPr sz="3600" spc="-34" baseline="3034" dirty="0" smtClean="0">
                <a:solidFill>
                  <a:srgbClr val="57585B"/>
                </a:solidFill>
                <a:latin typeface="+mj-lt"/>
                <a:cs typeface="Calibri"/>
              </a:rPr>
              <a:t>n</a:t>
            </a:r>
            <a:r>
              <a:rPr sz="3600" spc="-54" baseline="3034" dirty="0" smtClean="0">
                <a:solidFill>
                  <a:srgbClr val="57585B"/>
                </a:solidFill>
                <a:latin typeface="+mj-lt"/>
                <a:cs typeface="Calibri"/>
              </a:rPr>
              <a:t>t</a:t>
            </a:r>
            <a:r>
              <a:rPr sz="3600" spc="0" baseline="3034" dirty="0" smtClean="0">
                <a:solidFill>
                  <a:srgbClr val="57585B"/>
                </a:solidFill>
                <a:latin typeface="+mj-lt"/>
                <a:cs typeface="Calibri"/>
              </a:rPr>
              <a:t>aine</a:t>
            </a:r>
            <a:r>
              <a:rPr sz="3600" spc="-44" baseline="3034" dirty="0" smtClean="0">
                <a:solidFill>
                  <a:srgbClr val="57585B"/>
                </a:solidFill>
                <a:latin typeface="+mj-lt"/>
                <a:cs typeface="Calibri"/>
              </a:rPr>
              <a:t>r</a:t>
            </a:r>
            <a:r>
              <a:rPr sz="3600" spc="0" baseline="3034" dirty="0" smtClean="0">
                <a:solidFill>
                  <a:srgbClr val="57585B"/>
                </a:solidFill>
                <a:latin typeface="+mj-lt"/>
                <a:cs typeface="Calibri"/>
              </a:rPr>
              <a:t>s</a:t>
            </a:r>
            <a:endParaRPr sz="3600" dirty="0">
              <a:latin typeface="+mj-lt"/>
              <a:cs typeface="Calibri"/>
            </a:endParaRPr>
          </a:p>
        </p:txBody>
      </p:sp>
      <p:sp>
        <p:nvSpPr>
          <p:cNvPr id="55" name="object 55"/>
          <p:cNvSpPr txBox="1"/>
          <p:nvPr/>
        </p:nvSpPr>
        <p:spPr>
          <a:xfrm>
            <a:off x="499400" y="1219880"/>
            <a:ext cx="11438958" cy="449259"/>
          </a:xfrm>
          <a:prstGeom prst="rect">
            <a:avLst/>
          </a:prstGeom>
        </p:spPr>
        <p:txBody>
          <a:bodyPr wrap="square" lIns="0" tIns="0" rIns="0" bIns="0" rtlCol="0">
            <a:noAutofit/>
          </a:bodyPr>
          <a:lstStyle/>
          <a:p>
            <a:pPr marL="12700">
              <a:lnSpc>
                <a:spcPts val="2545"/>
              </a:lnSpc>
              <a:spcBef>
                <a:spcPts val="127"/>
              </a:spcBef>
            </a:pPr>
            <a:r>
              <a:rPr sz="2400" spc="0" baseline="3413" dirty="0" smtClean="0">
                <a:solidFill>
                  <a:srgbClr val="57585B"/>
                </a:solidFill>
                <a:latin typeface="Calibri"/>
                <a:cs typeface="Calibri"/>
              </a:rPr>
              <a:t>While</a:t>
            </a:r>
            <a:r>
              <a:rPr lang="en-US" sz="2400" spc="0" baseline="3413" dirty="0" smtClean="0">
                <a:solidFill>
                  <a:srgbClr val="57585B"/>
                </a:solidFill>
                <a:latin typeface="Calibri"/>
                <a:cs typeface="Calibri"/>
              </a:rPr>
              <a:t> </a:t>
            </a:r>
            <a:r>
              <a:rPr lang="en-AU" sz="2400" baseline="3413" dirty="0" smtClean="0">
                <a:solidFill>
                  <a:srgbClr val="57585B"/>
                </a:solidFill>
                <a:cs typeface="Calibri"/>
              </a:rPr>
              <a:t>Doc</a:t>
            </a:r>
            <a:r>
              <a:rPr lang="en-AU" sz="2400" spc="-69" baseline="3413" dirty="0" smtClean="0">
                <a:solidFill>
                  <a:srgbClr val="57585B"/>
                </a:solidFill>
                <a:cs typeface="Calibri"/>
              </a:rPr>
              <a:t>k</a:t>
            </a:r>
            <a:r>
              <a:rPr lang="en-AU" sz="2400" baseline="3413" dirty="0" smtClean="0">
                <a:solidFill>
                  <a:srgbClr val="57585B"/>
                </a:solidFill>
                <a:cs typeface="Calibri"/>
              </a:rPr>
              <a:t>er has </a:t>
            </a:r>
            <a:r>
              <a:rPr lang="en-US" sz="2400" baseline="3413" dirty="0">
                <a:solidFill>
                  <a:srgbClr val="57585B"/>
                </a:solidFill>
                <a:cs typeface="Calibri"/>
              </a:rPr>
              <a:t>be</a:t>
            </a:r>
            <a:r>
              <a:rPr lang="en-US" sz="2400" spc="4" baseline="3413" dirty="0">
                <a:solidFill>
                  <a:srgbClr val="57585B"/>
                </a:solidFill>
                <a:cs typeface="Calibri"/>
              </a:rPr>
              <a:t>e</a:t>
            </a:r>
            <a:r>
              <a:rPr lang="en-US" sz="2400" baseline="3413" dirty="0">
                <a:solidFill>
                  <a:srgbClr val="57585B"/>
                </a:solidFill>
                <a:cs typeface="Calibri"/>
              </a:rPr>
              <a:t>n pl</a:t>
            </a:r>
            <a:r>
              <a:rPr lang="en-US" sz="2400" spc="-50" baseline="3413" dirty="0">
                <a:solidFill>
                  <a:srgbClr val="57585B"/>
                </a:solidFill>
                <a:cs typeface="Calibri"/>
              </a:rPr>
              <a:t>a</a:t>
            </a:r>
            <a:r>
              <a:rPr lang="en-US" sz="2400" baseline="3413" dirty="0">
                <a:solidFill>
                  <a:srgbClr val="57585B"/>
                </a:solidFill>
                <a:cs typeface="Calibri"/>
              </a:rPr>
              <a:t>ying a</a:t>
            </a:r>
            <a:r>
              <a:rPr lang="en-US" sz="2400" spc="-9" baseline="3413" dirty="0">
                <a:solidFill>
                  <a:srgbClr val="57585B"/>
                </a:solidFill>
                <a:cs typeface="Calibri"/>
              </a:rPr>
              <a:t> </a:t>
            </a:r>
            <a:r>
              <a:rPr lang="en-US" sz="2400" spc="-69" baseline="3413" dirty="0">
                <a:solidFill>
                  <a:srgbClr val="57585B"/>
                </a:solidFill>
                <a:cs typeface="Calibri"/>
              </a:rPr>
              <a:t>k</a:t>
            </a:r>
            <a:r>
              <a:rPr lang="en-US" sz="2400" baseline="3413" dirty="0">
                <a:solidFill>
                  <a:srgbClr val="57585B"/>
                </a:solidFill>
                <a:cs typeface="Calibri"/>
              </a:rPr>
              <a:t>ey</a:t>
            </a:r>
            <a:r>
              <a:rPr lang="en-US" sz="2400" spc="-14" baseline="3413" dirty="0">
                <a:solidFill>
                  <a:srgbClr val="57585B"/>
                </a:solidFill>
                <a:cs typeface="Calibri"/>
              </a:rPr>
              <a:t> </a:t>
            </a:r>
            <a:r>
              <a:rPr lang="en-US" sz="2400" spc="-34" baseline="3413" dirty="0">
                <a:solidFill>
                  <a:srgbClr val="57585B"/>
                </a:solidFill>
                <a:cs typeface="Calibri"/>
              </a:rPr>
              <a:t>r</a:t>
            </a:r>
            <a:r>
              <a:rPr lang="en-US" sz="2400" baseline="3413" dirty="0">
                <a:solidFill>
                  <a:srgbClr val="57585B"/>
                </a:solidFill>
                <a:cs typeface="Calibri"/>
              </a:rPr>
              <a:t>ole</a:t>
            </a:r>
            <a:r>
              <a:rPr lang="en-US" sz="2400" spc="-14" baseline="3413" dirty="0">
                <a:solidFill>
                  <a:srgbClr val="57585B"/>
                </a:solidFill>
                <a:cs typeface="Calibri"/>
              </a:rPr>
              <a:t> </a:t>
            </a:r>
            <a:r>
              <a:rPr lang="en-US" sz="2400" baseline="3413" dirty="0">
                <a:solidFill>
                  <a:srgbClr val="57585B"/>
                </a:solidFill>
                <a:cs typeface="Calibri"/>
              </a:rPr>
              <a:t>in ado</a:t>
            </a:r>
            <a:r>
              <a:rPr lang="en-US" sz="2400" spc="-19" baseline="3413" dirty="0">
                <a:solidFill>
                  <a:srgbClr val="57585B"/>
                </a:solidFill>
                <a:cs typeface="Calibri"/>
              </a:rPr>
              <a:t>p</a:t>
            </a:r>
            <a:r>
              <a:rPr lang="en-US" sz="2400" baseline="3413" dirty="0">
                <a:solidFill>
                  <a:srgbClr val="57585B"/>
                </a:solidFill>
                <a:cs typeface="Calibri"/>
              </a:rPr>
              <a:t>tion</a:t>
            </a:r>
            <a:r>
              <a:rPr lang="en-US" sz="2400" spc="-9" baseline="3413" dirty="0">
                <a:solidFill>
                  <a:srgbClr val="57585B"/>
                </a:solidFill>
                <a:cs typeface="Calibri"/>
              </a:rPr>
              <a:t> </a:t>
            </a:r>
            <a:r>
              <a:rPr lang="en-US" sz="2400" baseline="3413" dirty="0">
                <a:solidFill>
                  <a:srgbClr val="57585B"/>
                </a:solidFill>
                <a:cs typeface="Calibri"/>
              </a:rPr>
              <a:t>of the</a:t>
            </a:r>
            <a:r>
              <a:rPr lang="en-US" sz="2400" spc="-4" baseline="3413" dirty="0">
                <a:solidFill>
                  <a:srgbClr val="57585B"/>
                </a:solidFill>
                <a:cs typeface="Calibri"/>
              </a:rPr>
              <a:t> </a:t>
            </a:r>
            <a:r>
              <a:rPr lang="en-US" sz="2400" baseline="3413" dirty="0">
                <a:solidFill>
                  <a:srgbClr val="57585B"/>
                </a:solidFill>
                <a:cs typeface="Calibri"/>
              </a:rPr>
              <a:t>Linux </a:t>
            </a:r>
            <a:r>
              <a:rPr lang="en-US" sz="2400" spc="-14" baseline="3413" dirty="0" smtClean="0">
                <a:solidFill>
                  <a:srgbClr val="57585B"/>
                </a:solidFill>
                <a:cs typeface="Calibri"/>
              </a:rPr>
              <a:t>c</a:t>
            </a:r>
            <a:r>
              <a:rPr lang="en-US" sz="2400" baseline="3413" dirty="0" smtClean="0">
                <a:solidFill>
                  <a:srgbClr val="57585B"/>
                </a:solidFill>
                <a:cs typeface="Calibri"/>
              </a:rPr>
              <a:t>o</a:t>
            </a:r>
            <a:r>
              <a:rPr lang="en-US" sz="2400" spc="-29" baseline="3413" dirty="0" smtClean="0">
                <a:solidFill>
                  <a:srgbClr val="57585B"/>
                </a:solidFill>
                <a:cs typeface="Calibri"/>
              </a:rPr>
              <a:t>n</a:t>
            </a:r>
            <a:r>
              <a:rPr lang="en-US" sz="2400" spc="-25" baseline="3413" dirty="0" smtClean="0">
                <a:solidFill>
                  <a:srgbClr val="57585B"/>
                </a:solidFill>
                <a:cs typeface="Calibri"/>
              </a:rPr>
              <a:t>t</a:t>
            </a:r>
            <a:r>
              <a:rPr lang="en-US" sz="2400" baseline="3413" dirty="0" smtClean="0">
                <a:solidFill>
                  <a:srgbClr val="57585B"/>
                </a:solidFill>
                <a:cs typeface="Calibri"/>
              </a:rPr>
              <a:t>ainers </a:t>
            </a:r>
            <a:r>
              <a:rPr lang="en-AU" sz="2400" baseline="3413" dirty="0" smtClean="0">
                <a:solidFill>
                  <a:srgbClr val="57585B"/>
                </a:solidFill>
                <a:cs typeface="Calibri"/>
              </a:rPr>
              <a:t>th</a:t>
            </a:r>
            <a:r>
              <a:rPr lang="en-AU" sz="2400" spc="-9" baseline="3413" dirty="0" smtClean="0">
                <a:solidFill>
                  <a:srgbClr val="57585B"/>
                </a:solidFill>
                <a:cs typeface="Calibri"/>
              </a:rPr>
              <a:t>e</a:t>
            </a:r>
            <a:r>
              <a:rPr lang="en-AU" sz="2400" baseline="3413" dirty="0" smtClean="0">
                <a:solidFill>
                  <a:srgbClr val="57585B"/>
                </a:solidFill>
                <a:cs typeface="Calibri"/>
              </a:rPr>
              <a:t>y did </a:t>
            </a:r>
            <a:r>
              <a:rPr lang="en-AU" sz="2400" spc="-9" baseline="3413" dirty="0" smtClean="0">
                <a:solidFill>
                  <a:srgbClr val="57585B"/>
                </a:solidFill>
                <a:cs typeface="Calibri"/>
              </a:rPr>
              <a:t>n</a:t>
            </a:r>
            <a:r>
              <a:rPr lang="en-AU" sz="2400" baseline="3413" dirty="0" smtClean="0">
                <a:solidFill>
                  <a:srgbClr val="57585B"/>
                </a:solidFill>
                <a:cs typeface="Calibri"/>
              </a:rPr>
              <a:t>ot </a:t>
            </a:r>
            <a:r>
              <a:rPr lang="en-AU" sz="2400" baseline="3413" dirty="0">
                <a:solidFill>
                  <a:srgbClr val="57585B"/>
                </a:solidFill>
                <a:cs typeface="Calibri"/>
              </a:rPr>
              <a:t>i</a:t>
            </a:r>
            <a:r>
              <a:rPr lang="en-AU" sz="2400" spc="-39" baseline="3413" dirty="0">
                <a:solidFill>
                  <a:srgbClr val="57585B"/>
                </a:solidFill>
                <a:cs typeface="Calibri"/>
              </a:rPr>
              <a:t>n</a:t>
            </a:r>
            <a:r>
              <a:rPr lang="en-AU" sz="2400" spc="-29" baseline="3413" dirty="0">
                <a:solidFill>
                  <a:srgbClr val="57585B"/>
                </a:solidFill>
                <a:cs typeface="Calibri"/>
              </a:rPr>
              <a:t>v</a:t>
            </a:r>
            <a:r>
              <a:rPr lang="en-AU" sz="2400" baseline="3413" dirty="0">
                <a:solidFill>
                  <a:srgbClr val="57585B"/>
                </a:solidFill>
                <a:cs typeface="Calibri"/>
              </a:rPr>
              <a:t>e</a:t>
            </a:r>
            <a:r>
              <a:rPr lang="en-AU" sz="2400" spc="-19" baseline="3413" dirty="0">
                <a:solidFill>
                  <a:srgbClr val="57585B"/>
                </a:solidFill>
                <a:cs typeface="Calibri"/>
              </a:rPr>
              <a:t>n</a:t>
            </a:r>
            <a:r>
              <a:rPr lang="en-AU" sz="2400" baseline="3413" dirty="0">
                <a:solidFill>
                  <a:srgbClr val="57585B"/>
                </a:solidFill>
                <a:cs typeface="Calibri"/>
              </a:rPr>
              <a:t>t </a:t>
            </a:r>
            <a:r>
              <a:rPr lang="en-AU" sz="2400" baseline="3413" dirty="0" smtClean="0">
                <a:solidFill>
                  <a:srgbClr val="57585B"/>
                </a:solidFill>
                <a:cs typeface="Calibri"/>
              </a:rPr>
              <a:t>the </a:t>
            </a:r>
            <a:r>
              <a:rPr lang="en-AU" sz="2400" spc="-25" baseline="3413" dirty="0" smtClean="0">
                <a:solidFill>
                  <a:srgbClr val="57585B"/>
                </a:solidFill>
                <a:cs typeface="Calibri"/>
              </a:rPr>
              <a:t>c</a:t>
            </a:r>
            <a:r>
              <a:rPr lang="en-AU" sz="2400" baseline="3413" dirty="0" smtClean="0">
                <a:solidFill>
                  <a:srgbClr val="57585B"/>
                </a:solidFill>
                <a:cs typeface="Calibri"/>
              </a:rPr>
              <a:t>o</a:t>
            </a:r>
            <a:r>
              <a:rPr lang="en-AU" sz="2400" spc="-9" baseline="3413" dirty="0" smtClean="0">
                <a:solidFill>
                  <a:srgbClr val="57585B"/>
                </a:solidFill>
                <a:cs typeface="Calibri"/>
              </a:rPr>
              <a:t>n</a:t>
            </a:r>
            <a:r>
              <a:rPr lang="en-AU" sz="2400" baseline="3413" dirty="0" smtClean="0">
                <a:solidFill>
                  <a:srgbClr val="57585B"/>
                </a:solidFill>
                <a:cs typeface="Calibri"/>
              </a:rPr>
              <a:t>c</a:t>
            </a:r>
            <a:r>
              <a:rPr lang="en-AU" sz="2400" spc="4" baseline="3413" dirty="0" smtClean="0">
                <a:solidFill>
                  <a:srgbClr val="57585B"/>
                </a:solidFill>
                <a:cs typeface="Calibri"/>
              </a:rPr>
              <a:t>e</a:t>
            </a:r>
            <a:r>
              <a:rPr lang="en-AU" sz="2400" spc="-14" baseline="3413" dirty="0" smtClean="0">
                <a:solidFill>
                  <a:srgbClr val="57585B"/>
                </a:solidFill>
                <a:cs typeface="Calibri"/>
              </a:rPr>
              <a:t>p</a:t>
            </a:r>
            <a:r>
              <a:rPr lang="en-AU" sz="2400" baseline="3413" dirty="0" smtClean="0">
                <a:solidFill>
                  <a:srgbClr val="57585B"/>
                </a:solidFill>
                <a:cs typeface="Calibri"/>
              </a:rPr>
              <a:t>t</a:t>
            </a:r>
            <a:r>
              <a:rPr lang="en-AU" sz="2400" dirty="0" smtClean="0">
                <a:cs typeface="Calibri"/>
              </a:rPr>
              <a:t> </a:t>
            </a:r>
            <a:r>
              <a:rPr lang="en-AU" sz="2400" baseline="3413" dirty="0" smtClean="0">
                <a:solidFill>
                  <a:srgbClr val="57585B"/>
                </a:solidFill>
                <a:cs typeface="Calibri"/>
              </a:rPr>
              <a:t>of </a:t>
            </a:r>
            <a:r>
              <a:rPr lang="en-AU" sz="2400" spc="-14" baseline="3413" dirty="0" smtClean="0">
                <a:solidFill>
                  <a:srgbClr val="57585B"/>
                </a:solidFill>
                <a:cs typeface="Calibri"/>
              </a:rPr>
              <a:t>c</a:t>
            </a:r>
            <a:r>
              <a:rPr lang="en-AU" sz="2400" baseline="3413" dirty="0" smtClean="0">
                <a:solidFill>
                  <a:srgbClr val="57585B"/>
                </a:solidFill>
                <a:cs typeface="Calibri"/>
              </a:rPr>
              <a:t>o</a:t>
            </a:r>
            <a:r>
              <a:rPr lang="en-AU" sz="2400" spc="-34" baseline="3413" dirty="0" smtClean="0">
                <a:solidFill>
                  <a:srgbClr val="57585B"/>
                </a:solidFill>
                <a:cs typeface="Calibri"/>
              </a:rPr>
              <a:t>n</a:t>
            </a:r>
            <a:r>
              <a:rPr lang="en-AU" sz="2400" spc="-25" baseline="3413" dirty="0" smtClean="0">
                <a:solidFill>
                  <a:srgbClr val="57585B"/>
                </a:solidFill>
                <a:cs typeface="Calibri"/>
              </a:rPr>
              <a:t>t</a:t>
            </a:r>
            <a:r>
              <a:rPr lang="en-AU" sz="2400" baseline="3413" dirty="0" smtClean="0">
                <a:solidFill>
                  <a:srgbClr val="57585B"/>
                </a:solidFill>
                <a:cs typeface="Calibri"/>
              </a:rPr>
              <a:t>aine</a:t>
            </a:r>
            <a:r>
              <a:rPr lang="en-AU" sz="2400" spc="-29" baseline="3413" dirty="0" smtClean="0">
                <a:solidFill>
                  <a:srgbClr val="57585B"/>
                </a:solidFill>
                <a:cs typeface="Calibri"/>
              </a:rPr>
              <a:t>r</a:t>
            </a:r>
            <a:r>
              <a:rPr lang="en-AU" sz="2400" dirty="0" smtClean="0">
                <a:cs typeface="Calibri"/>
              </a:rPr>
              <a:t> </a:t>
            </a:r>
            <a:r>
              <a:rPr lang="en-AU" sz="2400" spc="-25" baseline="3413" dirty="0" smtClean="0">
                <a:solidFill>
                  <a:srgbClr val="57585B"/>
                </a:solidFill>
                <a:cs typeface="Calibri"/>
              </a:rPr>
              <a:t>t</a:t>
            </a:r>
            <a:r>
              <a:rPr lang="en-AU" sz="2400" baseline="3413" dirty="0" smtClean="0">
                <a:solidFill>
                  <a:srgbClr val="57585B"/>
                </a:solidFill>
                <a:cs typeface="Calibri"/>
              </a:rPr>
              <a:t>e</a:t>
            </a:r>
            <a:r>
              <a:rPr lang="en-AU" sz="2400" spc="9" baseline="3413" dirty="0" smtClean="0">
                <a:solidFill>
                  <a:srgbClr val="57585B"/>
                </a:solidFill>
                <a:cs typeface="Calibri"/>
              </a:rPr>
              <a:t>c</a:t>
            </a:r>
            <a:r>
              <a:rPr lang="en-AU" sz="2400" baseline="3413" dirty="0" smtClean="0">
                <a:solidFill>
                  <a:srgbClr val="57585B"/>
                </a:solidFill>
                <a:cs typeface="Calibri"/>
              </a:rPr>
              <a:t>hnol</a:t>
            </a:r>
            <a:r>
              <a:rPr lang="en-AU" sz="2400" spc="-9" baseline="3413" dirty="0" smtClean="0">
                <a:solidFill>
                  <a:srgbClr val="57585B"/>
                </a:solidFill>
                <a:cs typeface="Calibri"/>
              </a:rPr>
              <a:t>o</a:t>
            </a:r>
            <a:r>
              <a:rPr lang="en-AU" sz="2400" baseline="3413" dirty="0" smtClean="0">
                <a:solidFill>
                  <a:srgbClr val="57585B"/>
                </a:solidFill>
                <a:cs typeface="Calibri"/>
              </a:rPr>
              <a:t>g</a:t>
            </a:r>
            <a:r>
              <a:rPr lang="en-AU" sz="2400" spc="-164" baseline="3413" dirty="0" smtClean="0">
                <a:solidFill>
                  <a:srgbClr val="57585B"/>
                </a:solidFill>
                <a:cs typeface="Calibri"/>
              </a:rPr>
              <a:t>y</a:t>
            </a:r>
            <a:r>
              <a:rPr lang="en-AU" sz="2400" baseline="3413" dirty="0">
                <a:solidFill>
                  <a:srgbClr val="57585B"/>
                </a:solidFill>
                <a:cs typeface="Calibri"/>
              </a:rPr>
              <a:t>.</a:t>
            </a:r>
            <a:endParaRPr lang="en-AU" sz="2400" dirty="0">
              <a:cs typeface="Calibri"/>
            </a:endParaRPr>
          </a:p>
        </p:txBody>
      </p:sp>
      <p:sp>
        <p:nvSpPr>
          <p:cNvPr id="43" name="object 43"/>
          <p:cNvSpPr txBox="1"/>
          <p:nvPr/>
        </p:nvSpPr>
        <p:spPr>
          <a:xfrm>
            <a:off x="5608510" y="6591325"/>
            <a:ext cx="2995671" cy="133604"/>
          </a:xfrm>
          <a:prstGeom prst="rect">
            <a:avLst/>
          </a:prstGeom>
        </p:spPr>
        <p:txBody>
          <a:bodyPr wrap="square" lIns="0" tIns="0" rIns="0" bIns="0" rtlCol="0">
            <a:noAutofit/>
          </a:bodyPr>
          <a:lstStyle/>
          <a:p>
            <a:pPr marL="12700">
              <a:lnSpc>
                <a:spcPts val="965"/>
              </a:lnSpc>
              <a:spcBef>
                <a:spcPts val="48"/>
              </a:spcBef>
            </a:pPr>
            <a:r>
              <a:rPr sz="1275" spc="0" baseline="3212" dirty="0" smtClean="0">
                <a:solidFill>
                  <a:srgbClr val="57585B"/>
                </a:solidFill>
                <a:latin typeface="Calibri"/>
                <a:cs typeface="Calibri"/>
              </a:rPr>
              <a:t>C</a:t>
            </a:r>
            <a:r>
              <a:rPr sz="1275" spc="-4" baseline="3212" dirty="0" smtClean="0">
                <a:solidFill>
                  <a:srgbClr val="57585B"/>
                </a:solidFill>
                <a:latin typeface="Calibri"/>
                <a:cs typeface="Calibri"/>
              </a:rPr>
              <a:t>op</a:t>
            </a:r>
            <a:r>
              <a:rPr sz="1275" spc="0" baseline="3212" dirty="0" smtClean="0">
                <a:solidFill>
                  <a:srgbClr val="57585B"/>
                </a:solidFill>
                <a:latin typeface="Calibri"/>
                <a:cs typeface="Calibri"/>
              </a:rPr>
              <a:t>yri</a:t>
            </a:r>
            <a:r>
              <a:rPr sz="1275" spc="-4" baseline="3212" dirty="0" smtClean="0">
                <a:solidFill>
                  <a:srgbClr val="57585B"/>
                </a:solidFill>
                <a:latin typeface="Calibri"/>
                <a:cs typeface="Calibri"/>
              </a:rPr>
              <a:t>gh</a:t>
            </a:r>
            <a:r>
              <a:rPr sz="1275" spc="0" baseline="3212" dirty="0" smtClean="0">
                <a:solidFill>
                  <a:srgbClr val="57585B"/>
                </a:solidFill>
                <a:latin typeface="Calibri"/>
                <a:cs typeface="Calibri"/>
              </a:rPr>
              <a:t>t</a:t>
            </a:r>
            <a:r>
              <a:rPr sz="1275" spc="24" baseline="3212" dirty="0" smtClean="0">
                <a:solidFill>
                  <a:srgbClr val="57585B"/>
                </a:solidFill>
                <a:latin typeface="Calibri"/>
                <a:cs typeface="Calibri"/>
              </a:rPr>
              <a:t> </a:t>
            </a:r>
            <a:r>
              <a:rPr sz="1275" spc="0" baseline="3212" dirty="0" smtClean="0">
                <a:solidFill>
                  <a:srgbClr val="57585B"/>
                </a:solidFill>
                <a:latin typeface="Calibri"/>
                <a:cs typeface="Calibri"/>
              </a:rPr>
              <a:t>© 2017,</a:t>
            </a:r>
            <a:r>
              <a:rPr sz="1275" spc="-29" baseline="3212" dirty="0" smtClean="0">
                <a:solidFill>
                  <a:srgbClr val="57585B"/>
                </a:solidFill>
                <a:latin typeface="Calibri"/>
                <a:cs typeface="Calibri"/>
              </a:rPr>
              <a:t> </a:t>
            </a:r>
            <a:r>
              <a:rPr sz="1275" spc="0" baseline="3212" dirty="0" smtClean="0">
                <a:solidFill>
                  <a:srgbClr val="57585B"/>
                </a:solidFill>
                <a:latin typeface="Calibri"/>
                <a:cs typeface="Calibri"/>
              </a:rPr>
              <a:t>Orac</a:t>
            </a:r>
            <a:r>
              <a:rPr sz="1275" spc="-4" baseline="3212" dirty="0" smtClean="0">
                <a:solidFill>
                  <a:srgbClr val="57585B"/>
                </a:solidFill>
                <a:latin typeface="Calibri"/>
                <a:cs typeface="Calibri"/>
              </a:rPr>
              <a:t>l</a:t>
            </a:r>
            <a:r>
              <a:rPr sz="1275" spc="0" baseline="3212" dirty="0" smtClean="0">
                <a:solidFill>
                  <a:srgbClr val="57585B"/>
                </a:solidFill>
                <a:latin typeface="Calibri"/>
                <a:cs typeface="Calibri"/>
              </a:rPr>
              <a:t>e</a:t>
            </a:r>
            <a:r>
              <a:rPr sz="1275" spc="4" baseline="3212" dirty="0" smtClean="0">
                <a:solidFill>
                  <a:srgbClr val="57585B"/>
                </a:solidFill>
                <a:latin typeface="Calibri"/>
                <a:cs typeface="Calibri"/>
              </a:rPr>
              <a:t> </a:t>
            </a:r>
            <a:r>
              <a:rPr sz="1275" spc="0" baseline="3212" dirty="0" smtClean="0">
                <a:solidFill>
                  <a:srgbClr val="57585B"/>
                </a:solidFill>
                <a:latin typeface="Calibri"/>
                <a:cs typeface="Calibri"/>
              </a:rPr>
              <a:t>a</a:t>
            </a:r>
            <a:r>
              <a:rPr sz="1275" spc="-4" baseline="3212" dirty="0" smtClean="0">
                <a:solidFill>
                  <a:srgbClr val="57585B"/>
                </a:solidFill>
                <a:latin typeface="Calibri"/>
                <a:cs typeface="Calibri"/>
              </a:rPr>
              <a:t>nd/o</a:t>
            </a:r>
            <a:r>
              <a:rPr sz="1275" spc="0" baseline="3212" dirty="0" smtClean="0">
                <a:solidFill>
                  <a:srgbClr val="57585B"/>
                </a:solidFill>
                <a:latin typeface="Calibri"/>
                <a:cs typeface="Calibri"/>
              </a:rPr>
              <a:t>r</a:t>
            </a:r>
            <a:r>
              <a:rPr sz="1275" spc="25" baseline="3212" dirty="0" smtClean="0">
                <a:solidFill>
                  <a:srgbClr val="57585B"/>
                </a:solidFill>
                <a:latin typeface="Calibri"/>
                <a:cs typeface="Calibri"/>
              </a:rPr>
              <a:t> </a:t>
            </a:r>
            <a:r>
              <a:rPr sz="1275" spc="-4" baseline="3212" dirty="0" smtClean="0">
                <a:solidFill>
                  <a:srgbClr val="57585B"/>
                </a:solidFill>
                <a:latin typeface="Calibri"/>
                <a:cs typeface="Calibri"/>
              </a:rPr>
              <a:t>i</a:t>
            </a:r>
            <a:r>
              <a:rPr sz="1275" spc="0" baseline="3212" dirty="0" smtClean="0">
                <a:solidFill>
                  <a:srgbClr val="57585B"/>
                </a:solidFill>
                <a:latin typeface="Calibri"/>
                <a:cs typeface="Calibri"/>
              </a:rPr>
              <a:t>ts af</a:t>
            </a:r>
            <a:r>
              <a:rPr sz="1275" spc="4" baseline="3212" dirty="0" smtClean="0">
                <a:solidFill>
                  <a:srgbClr val="57585B"/>
                </a:solidFill>
                <a:latin typeface="Calibri"/>
                <a:cs typeface="Calibri"/>
              </a:rPr>
              <a:t>f</a:t>
            </a:r>
            <a:r>
              <a:rPr sz="1275" spc="-4" baseline="3212" dirty="0" smtClean="0">
                <a:solidFill>
                  <a:srgbClr val="57585B"/>
                </a:solidFill>
                <a:latin typeface="Calibri"/>
                <a:cs typeface="Calibri"/>
              </a:rPr>
              <a:t>ili</a:t>
            </a:r>
            <a:r>
              <a:rPr sz="1275" spc="0" baseline="3212" dirty="0" smtClean="0">
                <a:solidFill>
                  <a:srgbClr val="57585B"/>
                </a:solidFill>
                <a:latin typeface="Calibri"/>
                <a:cs typeface="Calibri"/>
              </a:rPr>
              <a:t>ates.</a:t>
            </a:r>
            <a:r>
              <a:rPr sz="1275" spc="24" baseline="3212" dirty="0" smtClean="0">
                <a:solidFill>
                  <a:srgbClr val="57585B"/>
                </a:solidFill>
                <a:latin typeface="Calibri"/>
                <a:cs typeface="Calibri"/>
              </a:rPr>
              <a:t> </a:t>
            </a:r>
            <a:r>
              <a:rPr sz="1275" spc="0" baseline="3212" dirty="0" smtClean="0">
                <a:solidFill>
                  <a:srgbClr val="57585B"/>
                </a:solidFill>
                <a:latin typeface="Calibri"/>
                <a:cs typeface="Calibri"/>
              </a:rPr>
              <a:t>A</a:t>
            </a:r>
            <a:r>
              <a:rPr sz="1275" spc="-4" baseline="3212" dirty="0" smtClean="0">
                <a:solidFill>
                  <a:srgbClr val="57585B"/>
                </a:solidFill>
                <a:latin typeface="Calibri"/>
                <a:cs typeface="Calibri"/>
              </a:rPr>
              <a:t>l</a:t>
            </a:r>
            <a:r>
              <a:rPr sz="1275" spc="0" baseline="3212" dirty="0" smtClean="0">
                <a:solidFill>
                  <a:srgbClr val="57585B"/>
                </a:solidFill>
                <a:latin typeface="Calibri"/>
                <a:cs typeface="Calibri"/>
              </a:rPr>
              <a:t>l</a:t>
            </a:r>
            <a:r>
              <a:rPr sz="1275" spc="4" baseline="3212" dirty="0" smtClean="0">
                <a:solidFill>
                  <a:srgbClr val="57585B"/>
                </a:solidFill>
                <a:latin typeface="Calibri"/>
                <a:cs typeface="Calibri"/>
              </a:rPr>
              <a:t> </a:t>
            </a:r>
            <a:r>
              <a:rPr sz="1275" spc="0" baseline="3212" dirty="0" smtClean="0">
                <a:solidFill>
                  <a:srgbClr val="57585B"/>
                </a:solidFill>
                <a:latin typeface="Calibri"/>
                <a:cs typeface="Calibri"/>
              </a:rPr>
              <a:t>r</a:t>
            </a:r>
            <a:r>
              <a:rPr sz="1275" spc="-4" baseline="3212" dirty="0" smtClean="0">
                <a:solidFill>
                  <a:srgbClr val="57585B"/>
                </a:solidFill>
                <a:latin typeface="Calibri"/>
                <a:cs typeface="Calibri"/>
              </a:rPr>
              <a:t>igh</a:t>
            </a:r>
            <a:r>
              <a:rPr sz="1275" spc="0" baseline="3212" dirty="0" smtClean="0">
                <a:solidFill>
                  <a:srgbClr val="57585B"/>
                </a:solidFill>
                <a:latin typeface="Calibri"/>
                <a:cs typeface="Calibri"/>
              </a:rPr>
              <a:t>ts</a:t>
            </a:r>
            <a:r>
              <a:rPr sz="1275" spc="9" baseline="3212" dirty="0" smtClean="0">
                <a:solidFill>
                  <a:srgbClr val="57585B"/>
                </a:solidFill>
                <a:latin typeface="Calibri"/>
                <a:cs typeface="Calibri"/>
              </a:rPr>
              <a:t> </a:t>
            </a:r>
            <a:r>
              <a:rPr sz="1275" spc="0" baseline="3212" dirty="0" smtClean="0">
                <a:solidFill>
                  <a:srgbClr val="57585B"/>
                </a:solidFill>
                <a:latin typeface="Calibri"/>
                <a:cs typeface="Calibri"/>
              </a:rPr>
              <a:t>r</a:t>
            </a:r>
            <a:r>
              <a:rPr sz="1275" spc="-4" baseline="3212" dirty="0" smtClean="0">
                <a:solidFill>
                  <a:srgbClr val="57585B"/>
                </a:solidFill>
                <a:latin typeface="Calibri"/>
                <a:cs typeface="Calibri"/>
              </a:rPr>
              <a:t>e</a:t>
            </a:r>
            <a:r>
              <a:rPr sz="1275" spc="0" baseline="3212" dirty="0" smtClean="0">
                <a:solidFill>
                  <a:srgbClr val="57585B"/>
                </a:solidFill>
                <a:latin typeface="Calibri"/>
                <a:cs typeface="Calibri"/>
              </a:rPr>
              <a:t>s</a:t>
            </a:r>
            <a:r>
              <a:rPr sz="1275" spc="-4" baseline="3212" dirty="0" smtClean="0">
                <a:solidFill>
                  <a:srgbClr val="57585B"/>
                </a:solidFill>
                <a:latin typeface="Calibri"/>
                <a:cs typeface="Calibri"/>
              </a:rPr>
              <a:t>e</a:t>
            </a:r>
            <a:r>
              <a:rPr sz="1275" spc="0" baseline="3212" dirty="0" smtClean="0">
                <a:solidFill>
                  <a:srgbClr val="57585B"/>
                </a:solidFill>
                <a:latin typeface="Calibri"/>
                <a:cs typeface="Calibri"/>
              </a:rPr>
              <a:t>rv</a:t>
            </a:r>
            <a:r>
              <a:rPr sz="1275" spc="-4" baseline="3212" dirty="0" smtClean="0">
                <a:solidFill>
                  <a:srgbClr val="57585B"/>
                </a:solidFill>
                <a:latin typeface="Calibri"/>
                <a:cs typeface="Calibri"/>
              </a:rPr>
              <a:t>ed</a:t>
            </a:r>
            <a:r>
              <a:rPr sz="1275" spc="0" baseline="3212" dirty="0" smtClean="0">
                <a:solidFill>
                  <a:srgbClr val="57585B"/>
                </a:solidFill>
                <a:latin typeface="Calibri"/>
                <a:cs typeface="Calibri"/>
              </a:rPr>
              <a:t>. </a:t>
            </a:r>
            <a:r>
              <a:rPr sz="1275" spc="29" baseline="3212" dirty="0" smtClean="0">
                <a:solidFill>
                  <a:srgbClr val="57585B"/>
                </a:solidFill>
                <a:latin typeface="Calibri"/>
                <a:cs typeface="Calibri"/>
              </a:rPr>
              <a:t> </a:t>
            </a:r>
            <a:r>
              <a:rPr sz="1275" spc="0" baseline="3212" dirty="0" smtClean="0">
                <a:solidFill>
                  <a:srgbClr val="57585B"/>
                </a:solidFill>
                <a:latin typeface="Calibri"/>
                <a:cs typeface="Calibri"/>
              </a:rPr>
              <a:t>|</a:t>
            </a:r>
            <a:endParaRPr sz="850" dirty="0">
              <a:latin typeface="Calibri"/>
              <a:cs typeface="Calibri"/>
            </a:endParaRPr>
          </a:p>
        </p:txBody>
      </p:sp>
      <p:grpSp>
        <p:nvGrpSpPr>
          <p:cNvPr id="90" name="Group 89"/>
          <p:cNvGrpSpPr/>
          <p:nvPr/>
        </p:nvGrpSpPr>
        <p:grpSpPr>
          <a:xfrm>
            <a:off x="590208" y="1879854"/>
            <a:ext cx="10972991" cy="3585972"/>
            <a:chOff x="389280" y="2475738"/>
            <a:chExt cx="10972991" cy="3585972"/>
          </a:xfrm>
        </p:grpSpPr>
        <p:sp>
          <p:nvSpPr>
            <p:cNvPr id="62" name="object 62"/>
            <p:cNvSpPr/>
            <p:nvPr/>
          </p:nvSpPr>
          <p:spPr>
            <a:xfrm>
              <a:off x="389280" y="5833110"/>
              <a:ext cx="10972990" cy="228600"/>
            </a:xfrm>
            <a:custGeom>
              <a:avLst/>
              <a:gdLst/>
              <a:ahLst/>
              <a:cxnLst/>
              <a:rect l="l" t="t" r="r" b="b"/>
              <a:pathLst>
                <a:path w="10975848" h="228600">
                  <a:moveTo>
                    <a:pt x="0" y="228599"/>
                  </a:moveTo>
                  <a:lnTo>
                    <a:pt x="10975848" y="228599"/>
                  </a:lnTo>
                  <a:lnTo>
                    <a:pt x="10975848" y="0"/>
                  </a:lnTo>
                  <a:lnTo>
                    <a:pt x="0" y="0"/>
                  </a:lnTo>
                  <a:lnTo>
                    <a:pt x="0" y="228599"/>
                  </a:lnTo>
                  <a:close/>
                </a:path>
              </a:pathLst>
            </a:custGeom>
            <a:solidFill>
              <a:srgbClr val="DDDEDE"/>
            </a:solidFill>
          </p:spPr>
          <p:txBody>
            <a:bodyPr wrap="square" lIns="0" tIns="0" rIns="0" bIns="0" rtlCol="0">
              <a:noAutofit/>
            </a:bodyPr>
            <a:lstStyle/>
            <a:p>
              <a:endParaRPr dirty="0"/>
            </a:p>
          </p:txBody>
        </p:sp>
        <p:sp>
          <p:nvSpPr>
            <p:cNvPr id="63" name="object 63"/>
            <p:cNvSpPr/>
            <p:nvPr/>
          </p:nvSpPr>
          <p:spPr>
            <a:xfrm>
              <a:off x="389280" y="5833110"/>
              <a:ext cx="10972990" cy="228600"/>
            </a:xfrm>
            <a:custGeom>
              <a:avLst/>
              <a:gdLst/>
              <a:ahLst/>
              <a:cxnLst/>
              <a:rect l="l" t="t" r="r" b="b"/>
              <a:pathLst>
                <a:path w="10975848" h="228600">
                  <a:moveTo>
                    <a:pt x="0" y="228599"/>
                  </a:moveTo>
                  <a:lnTo>
                    <a:pt x="10975848" y="228599"/>
                  </a:lnTo>
                  <a:lnTo>
                    <a:pt x="10975848" y="0"/>
                  </a:lnTo>
                  <a:lnTo>
                    <a:pt x="0" y="0"/>
                  </a:lnTo>
                  <a:lnTo>
                    <a:pt x="0" y="228599"/>
                  </a:lnTo>
                  <a:close/>
                </a:path>
              </a:pathLst>
            </a:custGeom>
            <a:ln w="19812">
              <a:solidFill>
                <a:srgbClr val="85ABB6"/>
              </a:solidFill>
            </a:ln>
          </p:spPr>
          <p:txBody>
            <a:bodyPr wrap="square" lIns="0" tIns="0" rIns="0" bIns="0" rtlCol="0">
              <a:noAutofit/>
            </a:bodyPr>
            <a:lstStyle/>
            <a:p>
              <a:endParaRPr dirty="0"/>
            </a:p>
          </p:txBody>
        </p:sp>
        <p:sp>
          <p:nvSpPr>
            <p:cNvPr id="64" name="object 64"/>
            <p:cNvSpPr/>
            <p:nvPr/>
          </p:nvSpPr>
          <p:spPr>
            <a:xfrm>
              <a:off x="619344" y="5580126"/>
              <a:ext cx="10512862" cy="228600"/>
            </a:xfrm>
            <a:custGeom>
              <a:avLst/>
              <a:gdLst/>
              <a:ahLst/>
              <a:cxnLst/>
              <a:rect l="l" t="t" r="r" b="b"/>
              <a:pathLst>
                <a:path w="10515600" h="228600">
                  <a:moveTo>
                    <a:pt x="0" y="228600"/>
                  </a:moveTo>
                  <a:lnTo>
                    <a:pt x="10515600" y="228600"/>
                  </a:lnTo>
                  <a:lnTo>
                    <a:pt x="105156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65" name="object 65"/>
            <p:cNvSpPr/>
            <p:nvPr/>
          </p:nvSpPr>
          <p:spPr>
            <a:xfrm>
              <a:off x="619344" y="5580126"/>
              <a:ext cx="10512862" cy="228600"/>
            </a:xfrm>
            <a:custGeom>
              <a:avLst/>
              <a:gdLst/>
              <a:ahLst/>
              <a:cxnLst/>
              <a:rect l="l" t="t" r="r" b="b"/>
              <a:pathLst>
                <a:path w="10515600" h="228600">
                  <a:moveTo>
                    <a:pt x="0" y="228600"/>
                  </a:moveTo>
                  <a:lnTo>
                    <a:pt x="10515600" y="228600"/>
                  </a:lnTo>
                  <a:lnTo>
                    <a:pt x="105156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66" name="object 66"/>
            <p:cNvSpPr/>
            <p:nvPr/>
          </p:nvSpPr>
          <p:spPr>
            <a:xfrm>
              <a:off x="847885" y="5324095"/>
              <a:ext cx="10055781" cy="231647"/>
            </a:xfrm>
            <a:custGeom>
              <a:avLst/>
              <a:gdLst/>
              <a:ahLst/>
              <a:cxnLst/>
              <a:rect l="l" t="t" r="r" b="b"/>
              <a:pathLst>
                <a:path w="10058400" h="231648">
                  <a:moveTo>
                    <a:pt x="0" y="231647"/>
                  </a:moveTo>
                  <a:lnTo>
                    <a:pt x="10058400" y="231647"/>
                  </a:lnTo>
                  <a:lnTo>
                    <a:pt x="10058400" y="0"/>
                  </a:lnTo>
                  <a:lnTo>
                    <a:pt x="0" y="0"/>
                  </a:lnTo>
                  <a:lnTo>
                    <a:pt x="0" y="231647"/>
                  </a:lnTo>
                  <a:close/>
                </a:path>
              </a:pathLst>
            </a:custGeom>
            <a:solidFill>
              <a:srgbClr val="DDDEDE"/>
            </a:solidFill>
          </p:spPr>
          <p:txBody>
            <a:bodyPr wrap="square" lIns="0" tIns="0" rIns="0" bIns="0" rtlCol="0">
              <a:noAutofit/>
            </a:bodyPr>
            <a:lstStyle/>
            <a:p>
              <a:endParaRPr dirty="0"/>
            </a:p>
          </p:txBody>
        </p:sp>
        <p:sp>
          <p:nvSpPr>
            <p:cNvPr id="67" name="object 67"/>
            <p:cNvSpPr/>
            <p:nvPr/>
          </p:nvSpPr>
          <p:spPr>
            <a:xfrm>
              <a:off x="847885" y="5324095"/>
              <a:ext cx="10055781" cy="231647"/>
            </a:xfrm>
            <a:custGeom>
              <a:avLst/>
              <a:gdLst/>
              <a:ahLst/>
              <a:cxnLst/>
              <a:rect l="l" t="t" r="r" b="b"/>
              <a:pathLst>
                <a:path w="10058400" h="231648">
                  <a:moveTo>
                    <a:pt x="0" y="231647"/>
                  </a:moveTo>
                  <a:lnTo>
                    <a:pt x="10058400" y="231647"/>
                  </a:lnTo>
                  <a:lnTo>
                    <a:pt x="10058400" y="0"/>
                  </a:lnTo>
                  <a:lnTo>
                    <a:pt x="0" y="0"/>
                  </a:lnTo>
                  <a:lnTo>
                    <a:pt x="0" y="231647"/>
                  </a:lnTo>
                  <a:close/>
                </a:path>
              </a:pathLst>
            </a:custGeom>
            <a:ln w="19812">
              <a:solidFill>
                <a:srgbClr val="85ABB6"/>
              </a:solidFill>
            </a:ln>
          </p:spPr>
          <p:txBody>
            <a:bodyPr wrap="square" lIns="0" tIns="0" rIns="0" bIns="0" rtlCol="0">
              <a:noAutofit/>
            </a:bodyPr>
            <a:lstStyle/>
            <a:p>
              <a:endParaRPr dirty="0"/>
            </a:p>
          </p:txBody>
        </p:sp>
        <p:sp>
          <p:nvSpPr>
            <p:cNvPr id="68" name="object 68"/>
            <p:cNvSpPr/>
            <p:nvPr/>
          </p:nvSpPr>
          <p:spPr>
            <a:xfrm>
              <a:off x="1076425" y="5063490"/>
              <a:ext cx="9598700" cy="228600"/>
            </a:xfrm>
            <a:custGeom>
              <a:avLst/>
              <a:gdLst/>
              <a:ahLst/>
              <a:cxnLst/>
              <a:rect l="l" t="t" r="r" b="b"/>
              <a:pathLst>
                <a:path w="9601200" h="228600">
                  <a:moveTo>
                    <a:pt x="0" y="228600"/>
                  </a:moveTo>
                  <a:lnTo>
                    <a:pt x="9601200" y="228600"/>
                  </a:lnTo>
                  <a:lnTo>
                    <a:pt x="96012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69" name="object 69"/>
            <p:cNvSpPr/>
            <p:nvPr/>
          </p:nvSpPr>
          <p:spPr>
            <a:xfrm>
              <a:off x="1076425" y="5063490"/>
              <a:ext cx="9598700" cy="228600"/>
            </a:xfrm>
            <a:custGeom>
              <a:avLst/>
              <a:gdLst/>
              <a:ahLst/>
              <a:cxnLst/>
              <a:rect l="l" t="t" r="r" b="b"/>
              <a:pathLst>
                <a:path w="9601200" h="228600">
                  <a:moveTo>
                    <a:pt x="0" y="228600"/>
                  </a:moveTo>
                  <a:lnTo>
                    <a:pt x="9601200" y="228600"/>
                  </a:lnTo>
                  <a:lnTo>
                    <a:pt x="96012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70" name="object 70"/>
            <p:cNvSpPr/>
            <p:nvPr/>
          </p:nvSpPr>
          <p:spPr>
            <a:xfrm>
              <a:off x="1304966" y="4802886"/>
              <a:ext cx="9141619" cy="228600"/>
            </a:xfrm>
            <a:custGeom>
              <a:avLst/>
              <a:gdLst/>
              <a:ahLst/>
              <a:cxnLst/>
              <a:rect l="l" t="t" r="r" b="b"/>
              <a:pathLst>
                <a:path w="9144000" h="228600">
                  <a:moveTo>
                    <a:pt x="0" y="228600"/>
                  </a:moveTo>
                  <a:lnTo>
                    <a:pt x="9144000" y="228600"/>
                  </a:lnTo>
                  <a:lnTo>
                    <a:pt x="91440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71" name="object 71"/>
            <p:cNvSpPr/>
            <p:nvPr/>
          </p:nvSpPr>
          <p:spPr>
            <a:xfrm>
              <a:off x="1304966" y="4802886"/>
              <a:ext cx="9141619" cy="228600"/>
            </a:xfrm>
            <a:custGeom>
              <a:avLst/>
              <a:gdLst/>
              <a:ahLst/>
              <a:cxnLst/>
              <a:rect l="l" t="t" r="r" b="b"/>
              <a:pathLst>
                <a:path w="9144000" h="228600">
                  <a:moveTo>
                    <a:pt x="0" y="228600"/>
                  </a:moveTo>
                  <a:lnTo>
                    <a:pt x="9144000" y="228600"/>
                  </a:lnTo>
                  <a:lnTo>
                    <a:pt x="91440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72" name="object 72"/>
            <p:cNvSpPr/>
            <p:nvPr/>
          </p:nvSpPr>
          <p:spPr>
            <a:xfrm>
              <a:off x="1533506" y="4542282"/>
              <a:ext cx="8684538" cy="228600"/>
            </a:xfrm>
            <a:custGeom>
              <a:avLst/>
              <a:gdLst/>
              <a:ahLst/>
              <a:cxnLst/>
              <a:rect l="l" t="t" r="r" b="b"/>
              <a:pathLst>
                <a:path w="8686800" h="228600">
                  <a:moveTo>
                    <a:pt x="0" y="228600"/>
                  </a:moveTo>
                  <a:lnTo>
                    <a:pt x="8686800" y="228600"/>
                  </a:lnTo>
                  <a:lnTo>
                    <a:pt x="86868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73" name="object 73"/>
            <p:cNvSpPr/>
            <p:nvPr/>
          </p:nvSpPr>
          <p:spPr>
            <a:xfrm>
              <a:off x="1533506" y="4542282"/>
              <a:ext cx="8684538" cy="228600"/>
            </a:xfrm>
            <a:custGeom>
              <a:avLst/>
              <a:gdLst/>
              <a:ahLst/>
              <a:cxnLst/>
              <a:rect l="l" t="t" r="r" b="b"/>
              <a:pathLst>
                <a:path w="8686800" h="228600">
                  <a:moveTo>
                    <a:pt x="0" y="228600"/>
                  </a:moveTo>
                  <a:lnTo>
                    <a:pt x="8686800" y="228600"/>
                  </a:lnTo>
                  <a:lnTo>
                    <a:pt x="86868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74" name="object 74"/>
            <p:cNvSpPr/>
            <p:nvPr/>
          </p:nvSpPr>
          <p:spPr>
            <a:xfrm>
              <a:off x="1824514" y="4283202"/>
              <a:ext cx="8227457" cy="228600"/>
            </a:xfrm>
            <a:custGeom>
              <a:avLst/>
              <a:gdLst/>
              <a:ahLst/>
              <a:cxnLst/>
              <a:rect l="l" t="t" r="r" b="b"/>
              <a:pathLst>
                <a:path w="8229600" h="228600">
                  <a:moveTo>
                    <a:pt x="0" y="228600"/>
                  </a:moveTo>
                  <a:lnTo>
                    <a:pt x="8229600" y="228600"/>
                  </a:lnTo>
                  <a:lnTo>
                    <a:pt x="82296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75" name="object 75"/>
            <p:cNvSpPr/>
            <p:nvPr/>
          </p:nvSpPr>
          <p:spPr>
            <a:xfrm>
              <a:off x="1824514" y="4283202"/>
              <a:ext cx="8227457" cy="228600"/>
            </a:xfrm>
            <a:custGeom>
              <a:avLst/>
              <a:gdLst/>
              <a:ahLst/>
              <a:cxnLst/>
              <a:rect l="l" t="t" r="r" b="b"/>
              <a:pathLst>
                <a:path w="8229600" h="228600">
                  <a:moveTo>
                    <a:pt x="0" y="228600"/>
                  </a:moveTo>
                  <a:lnTo>
                    <a:pt x="8229600" y="228600"/>
                  </a:lnTo>
                  <a:lnTo>
                    <a:pt x="82296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76" name="object 76"/>
            <p:cNvSpPr/>
            <p:nvPr/>
          </p:nvSpPr>
          <p:spPr>
            <a:xfrm>
              <a:off x="2053054" y="4024122"/>
              <a:ext cx="7770376" cy="228600"/>
            </a:xfrm>
            <a:custGeom>
              <a:avLst/>
              <a:gdLst/>
              <a:ahLst/>
              <a:cxnLst/>
              <a:rect l="l" t="t" r="r" b="b"/>
              <a:pathLst>
                <a:path w="7772400" h="228600">
                  <a:moveTo>
                    <a:pt x="0" y="228600"/>
                  </a:moveTo>
                  <a:lnTo>
                    <a:pt x="7772400" y="228600"/>
                  </a:lnTo>
                  <a:lnTo>
                    <a:pt x="77724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77" name="object 77"/>
            <p:cNvSpPr/>
            <p:nvPr/>
          </p:nvSpPr>
          <p:spPr>
            <a:xfrm>
              <a:off x="2053054" y="4024122"/>
              <a:ext cx="7770376" cy="228600"/>
            </a:xfrm>
            <a:custGeom>
              <a:avLst/>
              <a:gdLst/>
              <a:ahLst/>
              <a:cxnLst/>
              <a:rect l="l" t="t" r="r" b="b"/>
              <a:pathLst>
                <a:path w="7772400" h="228600">
                  <a:moveTo>
                    <a:pt x="0" y="228600"/>
                  </a:moveTo>
                  <a:lnTo>
                    <a:pt x="7772400" y="228600"/>
                  </a:lnTo>
                  <a:lnTo>
                    <a:pt x="77724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78" name="object 78"/>
            <p:cNvSpPr/>
            <p:nvPr/>
          </p:nvSpPr>
          <p:spPr>
            <a:xfrm>
              <a:off x="2281596" y="3771138"/>
              <a:ext cx="7313295" cy="228600"/>
            </a:xfrm>
            <a:custGeom>
              <a:avLst/>
              <a:gdLst/>
              <a:ahLst/>
              <a:cxnLst/>
              <a:rect l="l" t="t" r="r" b="b"/>
              <a:pathLst>
                <a:path w="7315200" h="228600">
                  <a:moveTo>
                    <a:pt x="0" y="228600"/>
                  </a:moveTo>
                  <a:lnTo>
                    <a:pt x="7315200" y="228600"/>
                  </a:lnTo>
                  <a:lnTo>
                    <a:pt x="73152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79" name="object 79"/>
            <p:cNvSpPr/>
            <p:nvPr/>
          </p:nvSpPr>
          <p:spPr>
            <a:xfrm>
              <a:off x="2281596" y="3771138"/>
              <a:ext cx="7313295" cy="228600"/>
            </a:xfrm>
            <a:custGeom>
              <a:avLst/>
              <a:gdLst/>
              <a:ahLst/>
              <a:cxnLst/>
              <a:rect l="l" t="t" r="r" b="b"/>
              <a:pathLst>
                <a:path w="7315200" h="228600">
                  <a:moveTo>
                    <a:pt x="0" y="228600"/>
                  </a:moveTo>
                  <a:lnTo>
                    <a:pt x="7315200" y="228600"/>
                  </a:lnTo>
                  <a:lnTo>
                    <a:pt x="73152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80" name="object 80"/>
            <p:cNvSpPr/>
            <p:nvPr/>
          </p:nvSpPr>
          <p:spPr>
            <a:xfrm>
              <a:off x="2510136" y="3516629"/>
              <a:ext cx="6856214" cy="228600"/>
            </a:xfrm>
            <a:custGeom>
              <a:avLst/>
              <a:gdLst/>
              <a:ahLst/>
              <a:cxnLst/>
              <a:rect l="l" t="t" r="r" b="b"/>
              <a:pathLst>
                <a:path w="6858000" h="228600">
                  <a:moveTo>
                    <a:pt x="0" y="228600"/>
                  </a:moveTo>
                  <a:lnTo>
                    <a:pt x="6858000" y="228600"/>
                  </a:lnTo>
                  <a:lnTo>
                    <a:pt x="68580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81" name="object 81"/>
            <p:cNvSpPr/>
            <p:nvPr/>
          </p:nvSpPr>
          <p:spPr>
            <a:xfrm>
              <a:off x="2510136" y="3516629"/>
              <a:ext cx="6856214" cy="228600"/>
            </a:xfrm>
            <a:custGeom>
              <a:avLst/>
              <a:gdLst/>
              <a:ahLst/>
              <a:cxnLst/>
              <a:rect l="l" t="t" r="r" b="b"/>
              <a:pathLst>
                <a:path w="6858000" h="228600">
                  <a:moveTo>
                    <a:pt x="0" y="228600"/>
                  </a:moveTo>
                  <a:lnTo>
                    <a:pt x="6858000" y="228600"/>
                  </a:lnTo>
                  <a:lnTo>
                    <a:pt x="68580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82" name="object 82"/>
            <p:cNvSpPr/>
            <p:nvPr/>
          </p:nvSpPr>
          <p:spPr>
            <a:xfrm>
              <a:off x="2738677" y="3254502"/>
              <a:ext cx="6399133" cy="228600"/>
            </a:xfrm>
            <a:custGeom>
              <a:avLst/>
              <a:gdLst/>
              <a:ahLst/>
              <a:cxnLst/>
              <a:rect l="l" t="t" r="r" b="b"/>
              <a:pathLst>
                <a:path w="6400800" h="228600">
                  <a:moveTo>
                    <a:pt x="0" y="228600"/>
                  </a:moveTo>
                  <a:lnTo>
                    <a:pt x="6400800" y="228600"/>
                  </a:lnTo>
                  <a:lnTo>
                    <a:pt x="64008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83" name="object 83"/>
            <p:cNvSpPr/>
            <p:nvPr/>
          </p:nvSpPr>
          <p:spPr>
            <a:xfrm>
              <a:off x="2738677" y="3254502"/>
              <a:ext cx="6399133" cy="228600"/>
            </a:xfrm>
            <a:custGeom>
              <a:avLst/>
              <a:gdLst/>
              <a:ahLst/>
              <a:cxnLst/>
              <a:rect l="l" t="t" r="r" b="b"/>
              <a:pathLst>
                <a:path w="6400800" h="228600">
                  <a:moveTo>
                    <a:pt x="0" y="228600"/>
                  </a:moveTo>
                  <a:lnTo>
                    <a:pt x="6400800" y="228600"/>
                  </a:lnTo>
                  <a:lnTo>
                    <a:pt x="64008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84" name="object 84"/>
            <p:cNvSpPr/>
            <p:nvPr/>
          </p:nvSpPr>
          <p:spPr>
            <a:xfrm>
              <a:off x="2967217" y="2998470"/>
              <a:ext cx="5942052" cy="228600"/>
            </a:xfrm>
            <a:custGeom>
              <a:avLst/>
              <a:gdLst/>
              <a:ahLst/>
              <a:cxnLst/>
              <a:rect l="l" t="t" r="r" b="b"/>
              <a:pathLst>
                <a:path w="5943600" h="228600">
                  <a:moveTo>
                    <a:pt x="0" y="228600"/>
                  </a:moveTo>
                  <a:lnTo>
                    <a:pt x="5943600" y="228600"/>
                  </a:lnTo>
                  <a:lnTo>
                    <a:pt x="59436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85" name="object 85"/>
            <p:cNvSpPr/>
            <p:nvPr/>
          </p:nvSpPr>
          <p:spPr>
            <a:xfrm>
              <a:off x="2967217" y="2998470"/>
              <a:ext cx="5942052" cy="228600"/>
            </a:xfrm>
            <a:custGeom>
              <a:avLst/>
              <a:gdLst/>
              <a:ahLst/>
              <a:cxnLst/>
              <a:rect l="l" t="t" r="r" b="b"/>
              <a:pathLst>
                <a:path w="5943600" h="228600">
                  <a:moveTo>
                    <a:pt x="0" y="228600"/>
                  </a:moveTo>
                  <a:lnTo>
                    <a:pt x="5943600" y="228600"/>
                  </a:lnTo>
                  <a:lnTo>
                    <a:pt x="59436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86" name="object 86"/>
            <p:cNvSpPr/>
            <p:nvPr/>
          </p:nvSpPr>
          <p:spPr>
            <a:xfrm>
              <a:off x="3195758" y="2736341"/>
              <a:ext cx="5484971" cy="228600"/>
            </a:xfrm>
            <a:custGeom>
              <a:avLst/>
              <a:gdLst/>
              <a:ahLst/>
              <a:cxnLst/>
              <a:rect l="l" t="t" r="r" b="b"/>
              <a:pathLst>
                <a:path w="5486400" h="228600">
                  <a:moveTo>
                    <a:pt x="0" y="228600"/>
                  </a:moveTo>
                  <a:lnTo>
                    <a:pt x="5486400" y="228600"/>
                  </a:lnTo>
                  <a:lnTo>
                    <a:pt x="54864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87" name="object 87"/>
            <p:cNvSpPr/>
            <p:nvPr/>
          </p:nvSpPr>
          <p:spPr>
            <a:xfrm>
              <a:off x="3195758" y="2736341"/>
              <a:ext cx="5484971" cy="228600"/>
            </a:xfrm>
            <a:custGeom>
              <a:avLst/>
              <a:gdLst/>
              <a:ahLst/>
              <a:cxnLst/>
              <a:rect l="l" t="t" r="r" b="b"/>
              <a:pathLst>
                <a:path w="5486400" h="228600">
                  <a:moveTo>
                    <a:pt x="0" y="228600"/>
                  </a:moveTo>
                  <a:lnTo>
                    <a:pt x="5486400" y="228600"/>
                  </a:lnTo>
                  <a:lnTo>
                    <a:pt x="54864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88" name="object 88"/>
            <p:cNvSpPr/>
            <p:nvPr/>
          </p:nvSpPr>
          <p:spPr>
            <a:xfrm>
              <a:off x="3424298" y="2475738"/>
              <a:ext cx="5027890" cy="228600"/>
            </a:xfrm>
            <a:custGeom>
              <a:avLst/>
              <a:gdLst/>
              <a:ahLst/>
              <a:cxnLst/>
              <a:rect l="l" t="t" r="r" b="b"/>
              <a:pathLst>
                <a:path w="5029200" h="228600">
                  <a:moveTo>
                    <a:pt x="0" y="228600"/>
                  </a:moveTo>
                  <a:lnTo>
                    <a:pt x="5029200" y="228600"/>
                  </a:lnTo>
                  <a:lnTo>
                    <a:pt x="5029200" y="0"/>
                  </a:lnTo>
                  <a:lnTo>
                    <a:pt x="0" y="0"/>
                  </a:lnTo>
                  <a:lnTo>
                    <a:pt x="0" y="228600"/>
                  </a:lnTo>
                  <a:close/>
                </a:path>
              </a:pathLst>
            </a:custGeom>
            <a:solidFill>
              <a:srgbClr val="DDDEDE"/>
            </a:solidFill>
          </p:spPr>
          <p:txBody>
            <a:bodyPr wrap="square" lIns="0" tIns="0" rIns="0" bIns="0" rtlCol="0">
              <a:noAutofit/>
            </a:bodyPr>
            <a:lstStyle/>
            <a:p>
              <a:endParaRPr dirty="0"/>
            </a:p>
          </p:txBody>
        </p:sp>
        <p:sp>
          <p:nvSpPr>
            <p:cNvPr id="89" name="object 89"/>
            <p:cNvSpPr/>
            <p:nvPr/>
          </p:nvSpPr>
          <p:spPr>
            <a:xfrm>
              <a:off x="3424298" y="2475738"/>
              <a:ext cx="5027890" cy="228600"/>
            </a:xfrm>
            <a:custGeom>
              <a:avLst/>
              <a:gdLst/>
              <a:ahLst/>
              <a:cxnLst/>
              <a:rect l="l" t="t" r="r" b="b"/>
              <a:pathLst>
                <a:path w="5029200" h="228600">
                  <a:moveTo>
                    <a:pt x="0" y="228600"/>
                  </a:moveTo>
                  <a:lnTo>
                    <a:pt x="5029200" y="228600"/>
                  </a:lnTo>
                  <a:lnTo>
                    <a:pt x="5029200" y="0"/>
                  </a:lnTo>
                  <a:lnTo>
                    <a:pt x="0" y="0"/>
                  </a:lnTo>
                  <a:lnTo>
                    <a:pt x="0" y="228600"/>
                  </a:lnTo>
                  <a:close/>
                </a:path>
              </a:pathLst>
            </a:custGeom>
            <a:ln w="19812">
              <a:solidFill>
                <a:srgbClr val="85ABB6"/>
              </a:solidFill>
            </a:ln>
          </p:spPr>
          <p:txBody>
            <a:bodyPr wrap="square" lIns="0" tIns="0" rIns="0" bIns="0" rtlCol="0">
              <a:noAutofit/>
            </a:bodyPr>
            <a:lstStyle/>
            <a:p>
              <a:endParaRPr dirty="0"/>
            </a:p>
          </p:txBody>
        </p:sp>
        <p:sp>
          <p:nvSpPr>
            <p:cNvPr id="40" name="object 40"/>
            <p:cNvSpPr txBox="1"/>
            <p:nvPr/>
          </p:nvSpPr>
          <p:spPr>
            <a:xfrm>
              <a:off x="3424298" y="2475739"/>
              <a:ext cx="5057523" cy="244601"/>
            </a:xfrm>
            <a:prstGeom prst="rect">
              <a:avLst/>
            </a:prstGeom>
          </p:spPr>
          <p:txBody>
            <a:bodyPr wrap="square" lIns="0" tIns="0" rIns="0" bIns="0" rtlCol="0">
              <a:noAutofit/>
            </a:bodyPr>
            <a:lstStyle/>
            <a:p>
              <a:pPr marL="91312">
                <a:lnSpc>
                  <a:spcPts val="1705"/>
                </a:lnSpc>
                <a:spcBef>
                  <a:spcPts val="85"/>
                </a:spcBef>
              </a:pPr>
              <a:r>
                <a:rPr sz="2100" spc="-4" baseline="3900" dirty="0" smtClean="0">
                  <a:solidFill>
                    <a:srgbClr val="57585B"/>
                  </a:solidFill>
                  <a:latin typeface="Calibri"/>
                  <a:cs typeface="Calibri"/>
                </a:rPr>
                <a:t>OC</a:t>
              </a:r>
              <a:r>
                <a:rPr sz="2100" spc="0" baseline="3900" dirty="0" smtClean="0">
                  <a:solidFill>
                    <a:srgbClr val="57585B"/>
                  </a:solidFill>
                  <a:latin typeface="Calibri"/>
                  <a:cs typeface="Calibri"/>
                </a:rPr>
                <a:t>I                                                                                                          </a:t>
              </a:r>
              <a:r>
                <a:rPr sz="2100" spc="89" baseline="3900" dirty="0" smtClean="0">
                  <a:solidFill>
                    <a:srgbClr val="57585B"/>
                  </a:solidFill>
                  <a:latin typeface="Calibri"/>
                  <a:cs typeface="Calibri"/>
                </a:rPr>
                <a:t> </a:t>
              </a:r>
              <a:r>
                <a:rPr sz="2100" spc="-4" baseline="1950" dirty="0" smtClean="0">
                  <a:solidFill>
                    <a:srgbClr val="57585B"/>
                  </a:solidFill>
                  <a:latin typeface="Calibri"/>
                  <a:cs typeface="Calibri"/>
                </a:rPr>
                <a:t>2015</a:t>
              </a:r>
              <a:endParaRPr sz="1400" dirty="0">
                <a:latin typeface="Calibri"/>
                <a:cs typeface="Calibri"/>
              </a:endParaRPr>
            </a:p>
          </p:txBody>
        </p:sp>
        <p:sp>
          <p:nvSpPr>
            <p:cNvPr id="39" name="object 39"/>
            <p:cNvSpPr txBox="1"/>
            <p:nvPr/>
          </p:nvSpPr>
          <p:spPr>
            <a:xfrm>
              <a:off x="8452189" y="2475739"/>
              <a:ext cx="2910081" cy="244601"/>
            </a:xfrm>
            <a:prstGeom prst="rect">
              <a:avLst/>
            </a:prstGeom>
          </p:spPr>
          <p:txBody>
            <a:bodyPr wrap="square" lIns="0" tIns="0" rIns="0" bIns="0" rtlCol="0">
              <a:noAutofit/>
            </a:bodyPr>
            <a:lstStyle/>
            <a:p>
              <a:pPr marL="25400">
                <a:lnSpc>
                  <a:spcPts val="1000"/>
                </a:lnSpc>
              </a:pPr>
              <a:endParaRPr sz="1000" dirty="0"/>
            </a:p>
          </p:txBody>
        </p:sp>
        <p:sp>
          <p:nvSpPr>
            <p:cNvPr id="38" name="object 38"/>
            <p:cNvSpPr txBox="1"/>
            <p:nvPr/>
          </p:nvSpPr>
          <p:spPr>
            <a:xfrm>
              <a:off x="389281" y="2720341"/>
              <a:ext cx="2806477" cy="261365"/>
            </a:xfrm>
            <a:prstGeom prst="rect">
              <a:avLst/>
            </a:prstGeom>
          </p:spPr>
          <p:txBody>
            <a:bodyPr wrap="square" lIns="0" tIns="0" rIns="0" bIns="0" rtlCol="0">
              <a:noAutofit/>
            </a:bodyPr>
            <a:lstStyle/>
            <a:p>
              <a:pPr marL="25400">
                <a:lnSpc>
                  <a:spcPts val="1000"/>
                </a:lnSpc>
              </a:pPr>
              <a:endParaRPr sz="1000" dirty="0"/>
            </a:p>
          </p:txBody>
        </p:sp>
        <p:sp>
          <p:nvSpPr>
            <p:cNvPr id="37" name="object 37"/>
            <p:cNvSpPr txBox="1"/>
            <p:nvPr/>
          </p:nvSpPr>
          <p:spPr>
            <a:xfrm>
              <a:off x="3195758" y="2720341"/>
              <a:ext cx="5484971" cy="261365"/>
            </a:xfrm>
            <a:prstGeom prst="rect">
              <a:avLst/>
            </a:prstGeom>
          </p:spPr>
          <p:txBody>
            <a:bodyPr wrap="square" lIns="0" tIns="0" rIns="0" bIns="0" rtlCol="0">
              <a:noAutofit/>
            </a:bodyPr>
            <a:lstStyle/>
            <a:p>
              <a:pPr marL="91312">
                <a:lnSpc>
                  <a:spcPts val="1758"/>
                </a:lnSpc>
                <a:spcBef>
                  <a:spcPts val="55"/>
                </a:spcBef>
              </a:pPr>
              <a:r>
                <a:rPr sz="2100" spc="0" baseline="1950" dirty="0" smtClean="0">
                  <a:solidFill>
                    <a:srgbClr val="57585B"/>
                  </a:solidFill>
                  <a:latin typeface="Calibri"/>
                  <a:cs typeface="Calibri"/>
                </a:rPr>
                <a:t>r</a:t>
              </a:r>
              <a:r>
                <a:rPr sz="2100" spc="-9" baseline="1950" dirty="0" smtClean="0">
                  <a:solidFill>
                    <a:srgbClr val="57585B"/>
                  </a:solidFill>
                  <a:latin typeface="Calibri"/>
                  <a:cs typeface="Calibri"/>
                </a:rPr>
                <a:t>k</a:t>
              </a:r>
              <a:r>
                <a:rPr sz="2100" spc="0" baseline="1950" dirty="0" smtClean="0">
                  <a:solidFill>
                    <a:srgbClr val="57585B"/>
                  </a:solidFill>
                  <a:latin typeface="Calibri"/>
                  <a:cs typeface="Calibri"/>
                </a:rPr>
                <a:t>t                                                                                                                      </a:t>
              </a:r>
              <a:r>
                <a:rPr sz="2100" spc="159" baseline="1950" dirty="0" smtClean="0">
                  <a:solidFill>
                    <a:srgbClr val="57585B"/>
                  </a:solidFill>
                  <a:latin typeface="Calibri"/>
                  <a:cs typeface="Calibri"/>
                </a:rPr>
                <a:t> </a:t>
              </a:r>
              <a:r>
                <a:rPr sz="1400" spc="-4" dirty="0" smtClean="0">
                  <a:solidFill>
                    <a:srgbClr val="57585B"/>
                  </a:solidFill>
                  <a:latin typeface="Calibri"/>
                  <a:cs typeface="Calibri"/>
                </a:rPr>
                <a:t>2014</a:t>
              </a:r>
              <a:endParaRPr sz="1400" dirty="0">
                <a:latin typeface="Calibri"/>
                <a:cs typeface="Calibri"/>
              </a:endParaRPr>
            </a:p>
          </p:txBody>
        </p:sp>
        <p:sp>
          <p:nvSpPr>
            <p:cNvPr id="35" name="object 35"/>
            <p:cNvSpPr txBox="1"/>
            <p:nvPr/>
          </p:nvSpPr>
          <p:spPr>
            <a:xfrm>
              <a:off x="389281" y="2981705"/>
              <a:ext cx="2577936" cy="259080"/>
            </a:xfrm>
            <a:prstGeom prst="rect">
              <a:avLst/>
            </a:prstGeom>
          </p:spPr>
          <p:txBody>
            <a:bodyPr wrap="square" lIns="0" tIns="0" rIns="0" bIns="0" rtlCol="0">
              <a:noAutofit/>
            </a:bodyPr>
            <a:lstStyle/>
            <a:p>
              <a:pPr marL="25400">
                <a:lnSpc>
                  <a:spcPts val="1000"/>
                </a:lnSpc>
              </a:pPr>
              <a:endParaRPr sz="1000" dirty="0"/>
            </a:p>
          </p:txBody>
        </p:sp>
        <p:sp>
          <p:nvSpPr>
            <p:cNvPr id="34" name="object 34"/>
            <p:cNvSpPr txBox="1"/>
            <p:nvPr/>
          </p:nvSpPr>
          <p:spPr>
            <a:xfrm>
              <a:off x="2967217" y="2981705"/>
              <a:ext cx="5961417" cy="259080"/>
            </a:xfrm>
            <a:prstGeom prst="rect">
              <a:avLst/>
            </a:prstGeom>
          </p:spPr>
          <p:txBody>
            <a:bodyPr wrap="square" lIns="0" tIns="0" rIns="0" bIns="0" rtlCol="0">
              <a:noAutofit/>
            </a:bodyPr>
            <a:lstStyle/>
            <a:p>
              <a:pPr marL="91312">
                <a:lnSpc>
                  <a:spcPct val="101725"/>
                </a:lnSpc>
                <a:spcBef>
                  <a:spcPts val="80"/>
                </a:spcBef>
              </a:pPr>
              <a:r>
                <a:rPr sz="1400" spc="0" dirty="0" smtClean="0">
                  <a:solidFill>
                    <a:srgbClr val="57585B"/>
                  </a:solidFill>
                  <a:latin typeface="Calibri"/>
                  <a:cs typeface="Calibri"/>
                </a:rPr>
                <a:t>Do</a:t>
              </a:r>
              <a:r>
                <a:rPr sz="1400" spc="-4" dirty="0" smtClean="0">
                  <a:solidFill>
                    <a:srgbClr val="57585B"/>
                  </a:solidFill>
                  <a:latin typeface="Calibri"/>
                  <a:cs typeface="Calibri"/>
                </a:rPr>
                <a:t>c</a:t>
              </a:r>
              <a:r>
                <a:rPr sz="1400" spc="-50" dirty="0" smtClean="0">
                  <a:solidFill>
                    <a:srgbClr val="57585B"/>
                  </a:solidFill>
                  <a:latin typeface="Calibri"/>
                  <a:cs typeface="Calibri"/>
                </a:rPr>
                <a:t>k</a:t>
              </a:r>
              <a:r>
                <a:rPr sz="1400" spc="0" dirty="0" smtClean="0">
                  <a:solidFill>
                    <a:srgbClr val="57585B"/>
                  </a:solidFill>
                  <a:latin typeface="Calibri"/>
                  <a:cs typeface="Calibri"/>
                </a:rPr>
                <a:t>er                                                                                                                          </a:t>
              </a:r>
              <a:r>
                <a:rPr sz="1400" spc="201" dirty="0" smtClean="0">
                  <a:solidFill>
                    <a:srgbClr val="57585B"/>
                  </a:solidFill>
                  <a:latin typeface="Calibri"/>
                  <a:cs typeface="Calibri"/>
                </a:rPr>
                <a:t> </a:t>
              </a:r>
              <a:r>
                <a:rPr sz="1400" spc="-4" dirty="0" smtClean="0">
                  <a:solidFill>
                    <a:srgbClr val="57585B"/>
                  </a:solidFill>
                  <a:latin typeface="Calibri"/>
                  <a:cs typeface="Calibri"/>
                </a:rPr>
                <a:t>2013</a:t>
              </a:r>
              <a:endParaRPr sz="1400" dirty="0">
                <a:latin typeface="Calibri"/>
                <a:cs typeface="Calibri"/>
              </a:endParaRPr>
            </a:p>
          </p:txBody>
        </p:sp>
        <p:sp>
          <p:nvSpPr>
            <p:cNvPr id="33" name="object 33"/>
            <p:cNvSpPr txBox="1"/>
            <p:nvPr/>
          </p:nvSpPr>
          <p:spPr>
            <a:xfrm>
              <a:off x="8909270" y="2981705"/>
              <a:ext cx="2453000" cy="259080"/>
            </a:xfrm>
            <a:prstGeom prst="rect">
              <a:avLst/>
            </a:prstGeom>
          </p:spPr>
          <p:txBody>
            <a:bodyPr wrap="square" lIns="0" tIns="0" rIns="0" bIns="0" rtlCol="0">
              <a:noAutofit/>
            </a:bodyPr>
            <a:lstStyle/>
            <a:p>
              <a:pPr marL="25400">
                <a:lnSpc>
                  <a:spcPts val="1000"/>
                </a:lnSpc>
              </a:pPr>
              <a:endParaRPr sz="1000" dirty="0"/>
            </a:p>
          </p:txBody>
        </p:sp>
        <p:sp>
          <p:nvSpPr>
            <p:cNvPr id="32" name="object 32"/>
            <p:cNvSpPr txBox="1"/>
            <p:nvPr/>
          </p:nvSpPr>
          <p:spPr>
            <a:xfrm>
              <a:off x="389281" y="3240787"/>
              <a:ext cx="2349396" cy="259079"/>
            </a:xfrm>
            <a:prstGeom prst="rect">
              <a:avLst/>
            </a:prstGeom>
          </p:spPr>
          <p:txBody>
            <a:bodyPr wrap="square" lIns="0" tIns="0" rIns="0" bIns="0" rtlCol="0">
              <a:noAutofit/>
            </a:bodyPr>
            <a:lstStyle/>
            <a:p>
              <a:pPr marL="25400">
                <a:lnSpc>
                  <a:spcPts val="1000"/>
                </a:lnSpc>
              </a:pPr>
              <a:endParaRPr sz="1000" dirty="0"/>
            </a:p>
          </p:txBody>
        </p:sp>
        <p:sp>
          <p:nvSpPr>
            <p:cNvPr id="31" name="object 31"/>
            <p:cNvSpPr txBox="1"/>
            <p:nvPr/>
          </p:nvSpPr>
          <p:spPr>
            <a:xfrm>
              <a:off x="2738677" y="3240787"/>
              <a:ext cx="6429779" cy="259079"/>
            </a:xfrm>
            <a:prstGeom prst="rect">
              <a:avLst/>
            </a:prstGeom>
          </p:spPr>
          <p:txBody>
            <a:bodyPr wrap="square" lIns="0" tIns="0" rIns="0" bIns="0" rtlCol="0">
              <a:noAutofit/>
            </a:bodyPr>
            <a:lstStyle/>
            <a:p>
              <a:pPr marL="91312">
                <a:lnSpc>
                  <a:spcPts val="1760"/>
                </a:lnSpc>
                <a:spcBef>
                  <a:spcPts val="88"/>
                </a:spcBef>
              </a:pPr>
              <a:r>
                <a:rPr sz="1400" spc="0" dirty="0" smtClean="0">
                  <a:solidFill>
                    <a:srgbClr val="57585B"/>
                  </a:solidFill>
                  <a:latin typeface="Calibri"/>
                  <a:cs typeface="Calibri"/>
                </a:rPr>
                <a:t>LM</a:t>
              </a:r>
              <a:r>
                <a:rPr sz="1400" spc="4" dirty="0" smtClean="0">
                  <a:solidFill>
                    <a:srgbClr val="57585B"/>
                  </a:solidFill>
                  <a:latin typeface="Calibri"/>
                  <a:cs typeface="Calibri"/>
                </a:rPr>
                <a:t>C</a:t>
              </a:r>
              <a:r>
                <a:rPr sz="1400" spc="0" dirty="0" smtClean="0">
                  <a:solidFill>
                    <a:srgbClr val="57585B"/>
                  </a:solidFill>
                  <a:latin typeface="Calibri"/>
                  <a:cs typeface="Calibri"/>
                </a:rPr>
                <a:t>TFY                                                                                                                                    </a:t>
              </a:r>
              <a:r>
                <a:rPr sz="1400" spc="129" dirty="0" smtClean="0">
                  <a:solidFill>
                    <a:srgbClr val="57585B"/>
                  </a:solidFill>
                  <a:latin typeface="Calibri"/>
                  <a:cs typeface="Calibri"/>
                </a:rPr>
                <a:t> </a:t>
              </a:r>
              <a:r>
                <a:rPr sz="2100" spc="-4" baseline="3900" dirty="0" smtClean="0">
                  <a:solidFill>
                    <a:srgbClr val="57585B"/>
                  </a:solidFill>
                  <a:latin typeface="Calibri"/>
                  <a:cs typeface="Calibri"/>
                </a:rPr>
                <a:t>2013</a:t>
              </a:r>
              <a:endParaRPr sz="1400" dirty="0">
                <a:latin typeface="Calibri"/>
                <a:cs typeface="Calibri"/>
              </a:endParaRPr>
            </a:p>
          </p:txBody>
        </p:sp>
        <p:sp>
          <p:nvSpPr>
            <p:cNvPr id="30" name="object 30"/>
            <p:cNvSpPr txBox="1"/>
            <p:nvPr/>
          </p:nvSpPr>
          <p:spPr>
            <a:xfrm>
              <a:off x="9137810" y="3240787"/>
              <a:ext cx="2224460" cy="259079"/>
            </a:xfrm>
            <a:prstGeom prst="rect">
              <a:avLst/>
            </a:prstGeom>
          </p:spPr>
          <p:txBody>
            <a:bodyPr wrap="square" lIns="0" tIns="0" rIns="0" bIns="0" rtlCol="0">
              <a:noAutofit/>
            </a:bodyPr>
            <a:lstStyle/>
            <a:p>
              <a:pPr marL="25400">
                <a:lnSpc>
                  <a:spcPts val="1000"/>
                </a:lnSpc>
              </a:pPr>
              <a:endParaRPr sz="1000" dirty="0"/>
            </a:p>
          </p:txBody>
        </p:sp>
        <p:sp>
          <p:nvSpPr>
            <p:cNvPr id="29" name="object 29"/>
            <p:cNvSpPr txBox="1"/>
            <p:nvPr/>
          </p:nvSpPr>
          <p:spPr>
            <a:xfrm>
              <a:off x="389280" y="3499866"/>
              <a:ext cx="2120856" cy="258318"/>
            </a:xfrm>
            <a:prstGeom prst="rect">
              <a:avLst/>
            </a:prstGeom>
          </p:spPr>
          <p:txBody>
            <a:bodyPr wrap="square" lIns="0" tIns="0" rIns="0" bIns="0" rtlCol="0">
              <a:noAutofit/>
            </a:bodyPr>
            <a:lstStyle/>
            <a:p>
              <a:pPr marL="25400">
                <a:lnSpc>
                  <a:spcPts val="1000"/>
                </a:lnSpc>
              </a:pPr>
              <a:endParaRPr sz="1000" dirty="0"/>
            </a:p>
          </p:txBody>
        </p:sp>
        <p:sp>
          <p:nvSpPr>
            <p:cNvPr id="28" name="object 28"/>
            <p:cNvSpPr txBox="1"/>
            <p:nvPr/>
          </p:nvSpPr>
          <p:spPr>
            <a:xfrm>
              <a:off x="2510137" y="3499866"/>
              <a:ext cx="6870119" cy="258318"/>
            </a:xfrm>
            <a:prstGeom prst="rect">
              <a:avLst/>
            </a:prstGeom>
          </p:spPr>
          <p:txBody>
            <a:bodyPr wrap="square" lIns="0" tIns="0" rIns="0" bIns="0" rtlCol="0">
              <a:noAutofit/>
            </a:bodyPr>
            <a:lstStyle/>
            <a:p>
              <a:pPr marL="91312">
                <a:lnSpc>
                  <a:spcPts val="1795"/>
                </a:lnSpc>
                <a:spcBef>
                  <a:spcPts val="89"/>
                </a:spcBef>
              </a:pPr>
              <a:r>
                <a:rPr sz="1400" spc="-50" dirty="0" smtClean="0">
                  <a:solidFill>
                    <a:srgbClr val="57585B"/>
                  </a:solidFill>
                  <a:latin typeface="Calibri"/>
                  <a:cs typeface="Calibri"/>
                </a:rPr>
                <a:t>W</a:t>
              </a:r>
              <a:r>
                <a:rPr sz="1400" spc="0" dirty="0" smtClean="0">
                  <a:solidFill>
                    <a:srgbClr val="57585B"/>
                  </a:solidFill>
                  <a:latin typeface="Calibri"/>
                  <a:cs typeface="Calibri"/>
                </a:rPr>
                <a:t>a</a:t>
              </a:r>
              <a:r>
                <a:rPr sz="1400" spc="-19" dirty="0" smtClean="0">
                  <a:solidFill>
                    <a:srgbClr val="57585B"/>
                  </a:solidFill>
                  <a:latin typeface="Calibri"/>
                  <a:cs typeface="Calibri"/>
                </a:rPr>
                <a:t>r</a:t>
              </a:r>
              <a:r>
                <a:rPr sz="1400" spc="-4" dirty="0" smtClean="0">
                  <a:solidFill>
                    <a:srgbClr val="57585B"/>
                  </a:solidFill>
                  <a:latin typeface="Calibri"/>
                  <a:cs typeface="Calibri"/>
                </a:rPr>
                <a:t>d</a:t>
              </a:r>
              <a:r>
                <a:rPr sz="1400" spc="0" dirty="0" smtClean="0">
                  <a:solidFill>
                    <a:srgbClr val="57585B"/>
                  </a:solidFill>
                  <a:latin typeface="Calibri"/>
                  <a:cs typeface="Calibri"/>
                </a:rPr>
                <a:t>en                                                                                                                                               </a:t>
              </a:r>
              <a:r>
                <a:rPr sz="1400" spc="166" dirty="0" smtClean="0">
                  <a:solidFill>
                    <a:srgbClr val="57585B"/>
                  </a:solidFill>
                  <a:latin typeface="Calibri"/>
                  <a:cs typeface="Calibri"/>
                </a:rPr>
                <a:t> </a:t>
              </a:r>
              <a:r>
                <a:rPr sz="2100" spc="-4" baseline="3900" dirty="0" smtClean="0">
                  <a:solidFill>
                    <a:srgbClr val="57585B"/>
                  </a:solidFill>
                  <a:latin typeface="Calibri"/>
                  <a:cs typeface="Calibri"/>
                </a:rPr>
                <a:t>2011</a:t>
              </a:r>
              <a:endParaRPr sz="1400" dirty="0">
                <a:latin typeface="Calibri"/>
                <a:cs typeface="Calibri"/>
              </a:endParaRPr>
            </a:p>
          </p:txBody>
        </p:sp>
        <p:sp>
          <p:nvSpPr>
            <p:cNvPr id="27" name="object 27"/>
            <p:cNvSpPr txBox="1"/>
            <p:nvPr/>
          </p:nvSpPr>
          <p:spPr>
            <a:xfrm>
              <a:off x="9366351" y="3499866"/>
              <a:ext cx="1995919" cy="258318"/>
            </a:xfrm>
            <a:prstGeom prst="rect">
              <a:avLst/>
            </a:prstGeom>
          </p:spPr>
          <p:txBody>
            <a:bodyPr wrap="square" lIns="0" tIns="0" rIns="0" bIns="0" rtlCol="0">
              <a:noAutofit/>
            </a:bodyPr>
            <a:lstStyle/>
            <a:p>
              <a:pPr marL="25400">
                <a:lnSpc>
                  <a:spcPts val="1000"/>
                </a:lnSpc>
              </a:pPr>
              <a:endParaRPr sz="1000" dirty="0"/>
            </a:p>
          </p:txBody>
        </p:sp>
        <p:sp>
          <p:nvSpPr>
            <p:cNvPr id="26" name="object 26"/>
            <p:cNvSpPr txBox="1"/>
            <p:nvPr/>
          </p:nvSpPr>
          <p:spPr>
            <a:xfrm>
              <a:off x="389281" y="3758185"/>
              <a:ext cx="1892315" cy="253745"/>
            </a:xfrm>
            <a:prstGeom prst="rect">
              <a:avLst/>
            </a:prstGeom>
          </p:spPr>
          <p:txBody>
            <a:bodyPr wrap="square" lIns="0" tIns="0" rIns="0" bIns="0" rtlCol="0">
              <a:noAutofit/>
            </a:bodyPr>
            <a:lstStyle/>
            <a:p>
              <a:pPr marL="25400">
                <a:lnSpc>
                  <a:spcPts val="1000"/>
                </a:lnSpc>
              </a:pPr>
              <a:endParaRPr sz="1000" dirty="0"/>
            </a:p>
          </p:txBody>
        </p:sp>
        <p:sp>
          <p:nvSpPr>
            <p:cNvPr id="25" name="object 25"/>
            <p:cNvSpPr txBox="1"/>
            <p:nvPr/>
          </p:nvSpPr>
          <p:spPr>
            <a:xfrm>
              <a:off x="2281596" y="3758185"/>
              <a:ext cx="7313295" cy="253745"/>
            </a:xfrm>
            <a:prstGeom prst="rect">
              <a:avLst/>
            </a:prstGeom>
          </p:spPr>
          <p:txBody>
            <a:bodyPr wrap="square" lIns="0" tIns="0" rIns="0" bIns="0" rtlCol="0">
              <a:noAutofit/>
            </a:bodyPr>
            <a:lstStyle/>
            <a:p>
              <a:pPr marL="91312">
                <a:lnSpc>
                  <a:spcPct val="101725"/>
                </a:lnSpc>
                <a:spcBef>
                  <a:spcPts val="50"/>
                </a:spcBef>
              </a:pPr>
              <a:r>
                <a:rPr sz="1400" spc="-14" dirty="0" smtClean="0">
                  <a:solidFill>
                    <a:srgbClr val="57585B"/>
                  </a:solidFill>
                  <a:latin typeface="Calibri"/>
                  <a:cs typeface="Calibri"/>
                </a:rPr>
                <a:t>L</a:t>
              </a:r>
              <a:r>
                <a:rPr sz="1400" spc="-4" dirty="0" smtClean="0">
                  <a:solidFill>
                    <a:srgbClr val="57585B"/>
                  </a:solidFill>
                  <a:latin typeface="Calibri"/>
                  <a:cs typeface="Calibri"/>
                </a:rPr>
                <a:t>C</a:t>
              </a:r>
              <a:r>
                <a:rPr sz="1400" spc="0" dirty="0" smtClean="0">
                  <a:solidFill>
                    <a:srgbClr val="57585B"/>
                  </a:solidFill>
                  <a:latin typeface="Calibri"/>
                  <a:cs typeface="Calibri"/>
                </a:rPr>
                <a:t>X                                                                                                                                                                  </a:t>
              </a:r>
              <a:r>
                <a:rPr sz="1400" spc="206" dirty="0" smtClean="0">
                  <a:solidFill>
                    <a:srgbClr val="57585B"/>
                  </a:solidFill>
                  <a:latin typeface="Calibri"/>
                  <a:cs typeface="Calibri"/>
                </a:rPr>
                <a:t> </a:t>
              </a:r>
              <a:r>
                <a:rPr sz="1400" spc="-4" dirty="0" smtClean="0">
                  <a:solidFill>
                    <a:srgbClr val="57585B"/>
                  </a:solidFill>
                  <a:latin typeface="Calibri"/>
                  <a:cs typeface="Calibri"/>
                </a:rPr>
                <a:t>2008</a:t>
              </a:r>
              <a:endParaRPr sz="1400" dirty="0">
                <a:latin typeface="Calibri"/>
                <a:cs typeface="Calibri"/>
              </a:endParaRPr>
            </a:p>
          </p:txBody>
        </p:sp>
        <p:sp>
          <p:nvSpPr>
            <p:cNvPr id="24" name="object 24"/>
            <p:cNvSpPr txBox="1"/>
            <p:nvPr/>
          </p:nvSpPr>
          <p:spPr>
            <a:xfrm>
              <a:off x="9594891" y="3758185"/>
              <a:ext cx="1767379" cy="253745"/>
            </a:xfrm>
            <a:prstGeom prst="rect">
              <a:avLst/>
            </a:prstGeom>
          </p:spPr>
          <p:txBody>
            <a:bodyPr wrap="square" lIns="0" tIns="0" rIns="0" bIns="0" rtlCol="0">
              <a:noAutofit/>
            </a:bodyPr>
            <a:lstStyle/>
            <a:p>
              <a:pPr marL="25400">
                <a:lnSpc>
                  <a:spcPts val="1000"/>
                </a:lnSpc>
              </a:pPr>
              <a:endParaRPr sz="1000" dirty="0"/>
            </a:p>
          </p:txBody>
        </p:sp>
        <p:sp>
          <p:nvSpPr>
            <p:cNvPr id="23" name="object 23"/>
            <p:cNvSpPr txBox="1"/>
            <p:nvPr/>
          </p:nvSpPr>
          <p:spPr>
            <a:xfrm>
              <a:off x="389280" y="4011930"/>
              <a:ext cx="1663775" cy="256031"/>
            </a:xfrm>
            <a:prstGeom prst="rect">
              <a:avLst/>
            </a:prstGeom>
          </p:spPr>
          <p:txBody>
            <a:bodyPr wrap="square" lIns="0" tIns="0" rIns="0" bIns="0" rtlCol="0">
              <a:noAutofit/>
            </a:bodyPr>
            <a:lstStyle/>
            <a:p>
              <a:pPr marL="25400">
                <a:lnSpc>
                  <a:spcPts val="1000"/>
                </a:lnSpc>
              </a:pPr>
              <a:endParaRPr sz="1000" dirty="0"/>
            </a:p>
          </p:txBody>
        </p:sp>
        <p:sp>
          <p:nvSpPr>
            <p:cNvPr id="22" name="object 22"/>
            <p:cNvSpPr txBox="1"/>
            <p:nvPr/>
          </p:nvSpPr>
          <p:spPr>
            <a:xfrm>
              <a:off x="2053055" y="4011930"/>
              <a:ext cx="7789874" cy="256031"/>
            </a:xfrm>
            <a:prstGeom prst="rect">
              <a:avLst/>
            </a:prstGeom>
          </p:spPr>
          <p:txBody>
            <a:bodyPr wrap="square" lIns="0" tIns="0" rIns="0" bIns="0" rtlCol="0">
              <a:noAutofit/>
            </a:bodyPr>
            <a:lstStyle/>
            <a:p>
              <a:pPr marL="91312">
                <a:lnSpc>
                  <a:spcPts val="1750"/>
                </a:lnSpc>
                <a:spcBef>
                  <a:spcPts val="87"/>
                </a:spcBef>
              </a:pPr>
              <a:r>
                <a:rPr sz="2100" spc="0" baseline="1950" dirty="0" smtClean="0">
                  <a:solidFill>
                    <a:srgbClr val="57585B"/>
                  </a:solidFill>
                  <a:latin typeface="Calibri"/>
                  <a:cs typeface="Calibri"/>
                </a:rPr>
                <a:t>AIX</a:t>
              </a:r>
              <a:r>
                <a:rPr sz="2100" spc="-14" baseline="1950" dirty="0" smtClean="0">
                  <a:solidFill>
                    <a:srgbClr val="57585B"/>
                  </a:solidFill>
                  <a:latin typeface="Calibri"/>
                  <a:cs typeface="Calibri"/>
                </a:rPr>
                <a:t> </a:t>
              </a:r>
              <a:r>
                <a:rPr sz="2100" spc="-4" baseline="1950" dirty="0" smtClean="0">
                  <a:solidFill>
                    <a:srgbClr val="57585B"/>
                  </a:solidFill>
                  <a:latin typeface="Calibri"/>
                  <a:cs typeface="Calibri"/>
                </a:rPr>
                <a:t>(</a:t>
              </a:r>
              <a:r>
                <a:rPr sz="2100" spc="0" baseline="1950" dirty="0" smtClean="0">
                  <a:solidFill>
                    <a:srgbClr val="57585B"/>
                  </a:solidFill>
                  <a:latin typeface="Calibri"/>
                  <a:cs typeface="Calibri"/>
                </a:rPr>
                <a:t>6.1</a:t>
              </a:r>
              <a:r>
                <a:rPr sz="2100" spc="-4" baseline="1950" dirty="0" smtClean="0">
                  <a:solidFill>
                    <a:srgbClr val="57585B"/>
                  </a:solidFill>
                  <a:latin typeface="Calibri"/>
                  <a:cs typeface="Calibri"/>
                </a:rPr>
                <a:t>)</a:t>
              </a:r>
              <a:r>
                <a:rPr sz="2100" spc="0" baseline="1950" dirty="0" smtClean="0">
                  <a:solidFill>
                    <a:srgbClr val="57585B"/>
                  </a:solidFill>
                  <a:latin typeface="Calibri"/>
                  <a:cs typeface="Calibri"/>
                </a:rPr>
                <a:t>W</a:t>
              </a:r>
              <a:r>
                <a:rPr sz="2100" spc="-114" baseline="1950" dirty="0" smtClean="0">
                  <a:solidFill>
                    <a:srgbClr val="57585B"/>
                  </a:solidFill>
                  <a:latin typeface="Calibri"/>
                  <a:cs typeface="Calibri"/>
                </a:rPr>
                <a:t>P</a:t>
              </a:r>
              <a:r>
                <a:rPr sz="2100" spc="0" baseline="1950" dirty="0" smtClean="0">
                  <a:solidFill>
                    <a:srgbClr val="57585B"/>
                  </a:solidFill>
                  <a:latin typeface="Calibri"/>
                  <a:cs typeface="Calibri"/>
                </a:rPr>
                <a:t>A</a:t>
              </a:r>
              <a:r>
                <a:rPr sz="2100" spc="-14" baseline="1950" dirty="0" smtClean="0">
                  <a:solidFill>
                    <a:srgbClr val="57585B"/>
                  </a:solidFill>
                  <a:latin typeface="Calibri"/>
                  <a:cs typeface="Calibri"/>
                </a:rPr>
                <a:t>R</a:t>
              </a:r>
              <a:r>
                <a:rPr sz="2100" spc="0" baseline="1950" dirty="0" smtClean="0">
                  <a:solidFill>
                    <a:srgbClr val="57585B"/>
                  </a:solidFill>
                  <a:latin typeface="Calibri"/>
                  <a:cs typeface="Calibri"/>
                </a:rPr>
                <a:t>S                                                                                                                                                        </a:t>
              </a:r>
              <a:r>
                <a:rPr sz="2100" spc="201" baseline="1950" dirty="0" smtClean="0">
                  <a:solidFill>
                    <a:srgbClr val="57585B"/>
                  </a:solidFill>
                  <a:latin typeface="Calibri"/>
                  <a:cs typeface="Calibri"/>
                </a:rPr>
                <a:t> </a:t>
              </a:r>
              <a:r>
                <a:rPr sz="2100" spc="-4" baseline="1950" dirty="0" smtClean="0">
                  <a:solidFill>
                    <a:srgbClr val="57585B"/>
                  </a:solidFill>
                  <a:latin typeface="Calibri"/>
                  <a:cs typeface="Calibri"/>
                </a:rPr>
                <a:t>2007</a:t>
              </a:r>
              <a:endParaRPr sz="1400" dirty="0">
                <a:latin typeface="Calibri"/>
                <a:cs typeface="Calibri"/>
              </a:endParaRPr>
            </a:p>
          </p:txBody>
        </p:sp>
        <p:sp>
          <p:nvSpPr>
            <p:cNvPr id="21" name="object 21"/>
            <p:cNvSpPr txBox="1"/>
            <p:nvPr/>
          </p:nvSpPr>
          <p:spPr>
            <a:xfrm>
              <a:off x="9823432" y="4011930"/>
              <a:ext cx="1538838" cy="256031"/>
            </a:xfrm>
            <a:prstGeom prst="rect">
              <a:avLst/>
            </a:prstGeom>
          </p:spPr>
          <p:txBody>
            <a:bodyPr wrap="square" lIns="0" tIns="0" rIns="0" bIns="0" rtlCol="0">
              <a:noAutofit/>
            </a:bodyPr>
            <a:lstStyle/>
            <a:p>
              <a:pPr marL="25400">
                <a:lnSpc>
                  <a:spcPts val="1000"/>
                </a:lnSpc>
              </a:pPr>
              <a:endParaRPr sz="1000" dirty="0"/>
            </a:p>
          </p:txBody>
        </p:sp>
        <p:sp>
          <p:nvSpPr>
            <p:cNvPr id="19" name="object 19"/>
            <p:cNvSpPr txBox="1"/>
            <p:nvPr/>
          </p:nvSpPr>
          <p:spPr>
            <a:xfrm>
              <a:off x="1824514" y="4267963"/>
              <a:ext cx="8255703" cy="259079"/>
            </a:xfrm>
            <a:prstGeom prst="rect">
              <a:avLst/>
            </a:prstGeom>
          </p:spPr>
          <p:txBody>
            <a:bodyPr wrap="square" lIns="0" tIns="0" rIns="0" bIns="0" rtlCol="0">
              <a:noAutofit/>
            </a:bodyPr>
            <a:lstStyle/>
            <a:p>
              <a:pPr marL="91312">
                <a:lnSpc>
                  <a:spcPts val="1758"/>
                </a:lnSpc>
                <a:spcBef>
                  <a:spcPts val="75"/>
                </a:spcBef>
              </a:pPr>
              <a:r>
                <a:rPr sz="2100" spc="-4" baseline="1950" dirty="0" smtClean="0">
                  <a:solidFill>
                    <a:srgbClr val="57585B"/>
                  </a:solidFill>
                  <a:latin typeface="Calibri"/>
                  <a:cs typeface="Calibri"/>
                </a:rPr>
                <a:t>c</a:t>
              </a:r>
              <a:r>
                <a:rPr sz="2100" spc="0" baseline="1950" dirty="0" smtClean="0">
                  <a:solidFill>
                    <a:srgbClr val="57585B"/>
                  </a:solidFill>
                  <a:latin typeface="Calibri"/>
                  <a:cs typeface="Calibri"/>
                </a:rPr>
                <a:t>g</a:t>
              </a:r>
              <a:r>
                <a:rPr sz="2100" spc="-25" baseline="1950" dirty="0" smtClean="0">
                  <a:solidFill>
                    <a:srgbClr val="57585B"/>
                  </a:solidFill>
                  <a:latin typeface="Calibri"/>
                  <a:cs typeface="Calibri"/>
                </a:rPr>
                <a:t>r</a:t>
              </a:r>
              <a:r>
                <a:rPr sz="2100" spc="0" baseline="1950" dirty="0" smtClean="0">
                  <a:solidFill>
                    <a:srgbClr val="57585B"/>
                  </a:solidFill>
                  <a:latin typeface="Calibri"/>
                  <a:cs typeface="Calibri"/>
                </a:rPr>
                <a:t>ou</a:t>
              </a:r>
              <a:r>
                <a:rPr sz="2100" spc="-19" baseline="1950" dirty="0" smtClean="0">
                  <a:solidFill>
                    <a:srgbClr val="57585B"/>
                  </a:solidFill>
                  <a:latin typeface="Calibri"/>
                  <a:cs typeface="Calibri"/>
                </a:rPr>
                <a:t>p</a:t>
              </a:r>
              <a:r>
                <a:rPr sz="2100" spc="0" baseline="1950" dirty="0" smtClean="0">
                  <a:solidFill>
                    <a:srgbClr val="57585B"/>
                  </a:solidFill>
                  <a:latin typeface="Calibri"/>
                  <a:cs typeface="Calibri"/>
                </a:rPr>
                <a:t>s</a:t>
              </a:r>
              <a:r>
                <a:rPr sz="2100" spc="9" baseline="1950" dirty="0" smtClean="0">
                  <a:solidFill>
                    <a:srgbClr val="57585B"/>
                  </a:solidFill>
                  <a:latin typeface="Calibri"/>
                  <a:cs typeface="Calibri"/>
                </a:rPr>
                <a:t> </a:t>
              </a:r>
              <a:r>
                <a:rPr sz="2100" spc="0" baseline="1950" dirty="0" smtClean="0">
                  <a:solidFill>
                    <a:srgbClr val="57585B"/>
                  </a:solidFill>
                  <a:latin typeface="Calibri"/>
                  <a:cs typeface="Calibri"/>
                </a:rPr>
                <a:t>in</a:t>
              </a:r>
              <a:r>
                <a:rPr sz="2100" spc="-9" baseline="1950" dirty="0" smtClean="0">
                  <a:solidFill>
                    <a:srgbClr val="57585B"/>
                  </a:solidFill>
                  <a:latin typeface="Calibri"/>
                  <a:cs typeface="Calibri"/>
                </a:rPr>
                <a:t> </a:t>
              </a:r>
              <a:r>
                <a:rPr sz="2100" spc="0" baseline="1950" dirty="0" smtClean="0">
                  <a:solidFill>
                    <a:srgbClr val="57585B"/>
                  </a:solidFill>
                  <a:latin typeface="Calibri"/>
                  <a:cs typeface="Calibri"/>
                </a:rPr>
                <a:t>Li</a:t>
              </a:r>
              <a:r>
                <a:rPr sz="2100" spc="-4" baseline="1950" dirty="0" smtClean="0">
                  <a:solidFill>
                    <a:srgbClr val="57585B"/>
                  </a:solidFill>
                  <a:latin typeface="Calibri"/>
                  <a:cs typeface="Calibri"/>
                </a:rPr>
                <a:t>nu</a:t>
              </a:r>
              <a:r>
                <a:rPr sz="2100" spc="0" baseline="1950" dirty="0" smtClean="0">
                  <a:solidFill>
                    <a:srgbClr val="57585B"/>
                  </a:solidFill>
                  <a:latin typeface="Calibri"/>
                  <a:cs typeface="Calibri"/>
                </a:rPr>
                <a:t>x</a:t>
              </a:r>
              <a:r>
                <a:rPr sz="2100" spc="9" baseline="1950" dirty="0" smtClean="0">
                  <a:solidFill>
                    <a:srgbClr val="57585B"/>
                  </a:solidFill>
                  <a:latin typeface="Calibri"/>
                  <a:cs typeface="Calibri"/>
                </a:rPr>
                <a:t> </a:t>
              </a:r>
              <a:r>
                <a:rPr sz="2100" spc="-19" baseline="1950" dirty="0" smtClean="0">
                  <a:solidFill>
                    <a:srgbClr val="57585B"/>
                  </a:solidFill>
                  <a:latin typeface="Calibri"/>
                  <a:cs typeface="Calibri"/>
                </a:rPr>
                <a:t>K</a:t>
              </a:r>
              <a:r>
                <a:rPr sz="2100" spc="0" baseline="1950" dirty="0" smtClean="0">
                  <a:solidFill>
                    <a:srgbClr val="57585B"/>
                  </a:solidFill>
                  <a:latin typeface="Calibri"/>
                  <a:cs typeface="Calibri"/>
                </a:rPr>
                <a:t>er</a:t>
              </a:r>
              <a:r>
                <a:rPr sz="2100" spc="-4" baseline="1950" dirty="0" smtClean="0">
                  <a:solidFill>
                    <a:srgbClr val="57585B"/>
                  </a:solidFill>
                  <a:latin typeface="Calibri"/>
                  <a:cs typeface="Calibri"/>
                </a:rPr>
                <a:t>n</a:t>
              </a:r>
              <a:r>
                <a:rPr sz="2100" spc="0" baseline="1950" dirty="0" smtClean="0">
                  <a:solidFill>
                    <a:srgbClr val="57585B"/>
                  </a:solidFill>
                  <a:latin typeface="Calibri"/>
                  <a:cs typeface="Calibri"/>
                </a:rPr>
                <a:t>el</a:t>
              </a:r>
              <a:r>
                <a:rPr sz="2100" spc="-4" baseline="1950" dirty="0" smtClean="0">
                  <a:solidFill>
                    <a:srgbClr val="57585B"/>
                  </a:solidFill>
                  <a:latin typeface="Calibri"/>
                  <a:cs typeface="Calibri"/>
                </a:rPr>
                <a:t> (</a:t>
              </a:r>
              <a:r>
                <a:rPr sz="2100" spc="0" baseline="1950" dirty="0" smtClean="0">
                  <a:solidFill>
                    <a:srgbClr val="57585B"/>
                  </a:solidFill>
                  <a:latin typeface="Calibri"/>
                  <a:cs typeface="Calibri"/>
                </a:rPr>
                <a:t>2.6.2</a:t>
              </a:r>
              <a:r>
                <a:rPr sz="2100" spc="-4" baseline="1950" dirty="0" smtClean="0">
                  <a:solidFill>
                    <a:srgbClr val="57585B"/>
                  </a:solidFill>
                  <a:latin typeface="Calibri"/>
                  <a:cs typeface="Calibri"/>
                </a:rPr>
                <a:t>4</a:t>
              </a:r>
              <a:r>
                <a:rPr sz="2100" spc="0" baseline="1950" dirty="0" smtClean="0">
                  <a:solidFill>
                    <a:srgbClr val="57585B"/>
                  </a:solidFill>
                  <a:latin typeface="Calibri"/>
                  <a:cs typeface="Calibri"/>
                </a:rPr>
                <a:t>)                                                                                                                                       </a:t>
              </a:r>
              <a:r>
                <a:rPr sz="2100" spc="301" baseline="1950" dirty="0" smtClean="0">
                  <a:solidFill>
                    <a:srgbClr val="57585B"/>
                  </a:solidFill>
                  <a:latin typeface="Calibri"/>
                  <a:cs typeface="Calibri"/>
                </a:rPr>
                <a:t> </a:t>
              </a:r>
              <a:r>
                <a:rPr sz="1400" spc="-4" dirty="0" smtClean="0">
                  <a:solidFill>
                    <a:srgbClr val="57585B"/>
                  </a:solidFill>
                  <a:latin typeface="Calibri"/>
                  <a:cs typeface="Calibri"/>
                </a:rPr>
                <a:t>2007</a:t>
              </a:r>
              <a:endParaRPr sz="1400" dirty="0">
                <a:latin typeface="Calibri"/>
                <a:cs typeface="Calibri"/>
              </a:endParaRPr>
            </a:p>
          </p:txBody>
        </p:sp>
        <p:sp>
          <p:nvSpPr>
            <p:cNvPr id="18" name="object 18"/>
            <p:cNvSpPr txBox="1"/>
            <p:nvPr/>
          </p:nvSpPr>
          <p:spPr>
            <a:xfrm>
              <a:off x="10051972" y="4267963"/>
              <a:ext cx="1310298" cy="259079"/>
            </a:xfrm>
            <a:prstGeom prst="rect">
              <a:avLst/>
            </a:prstGeom>
          </p:spPr>
          <p:txBody>
            <a:bodyPr wrap="square" lIns="0" tIns="0" rIns="0" bIns="0" rtlCol="0">
              <a:noAutofit/>
            </a:bodyPr>
            <a:lstStyle/>
            <a:p>
              <a:pPr marL="25400">
                <a:lnSpc>
                  <a:spcPts val="1000"/>
                </a:lnSpc>
              </a:pPr>
              <a:endParaRPr sz="1000" dirty="0"/>
            </a:p>
          </p:txBody>
        </p:sp>
        <p:sp>
          <p:nvSpPr>
            <p:cNvPr id="17" name="object 17"/>
            <p:cNvSpPr txBox="1"/>
            <p:nvPr/>
          </p:nvSpPr>
          <p:spPr>
            <a:xfrm>
              <a:off x="389281" y="4527042"/>
              <a:ext cx="1144226" cy="259842"/>
            </a:xfrm>
            <a:prstGeom prst="rect">
              <a:avLst/>
            </a:prstGeom>
          </p:spPr>
          <p:txBody>
            <a:bodyPr wrap="square" lIns="0" tIns="0" rIns="0" bIns="0" rtlCol="0">
              <a:noAutofit/>
            </a:bodyPr>
            <a:lstStyle/>
            <a:p>
              <a:pPr marL="25400">
                <a:lnSpc>
                  <a:spcPts val="1000"/>
                </a:lnSpc>
              </a:pPr>
              <a:endParaRPr sz="1000" dirty="0"/>
            </a:p>
          </p:txBody>
        </p:sp>
        <p:sp>
          <p:nvSpPr>
            <p:cNvPr id="16" name="object 16"/>
            <p:cNvSpPr txBox="1"/>
            <p:nvPr/>
          </p:nvSpPr>
          <p:spPr>
            <a:xfrm>
              <a:off x="1533506" y="4527042"/>
              <a:ext cx="8684538" cy="259842"/>
            </a:xfrm>
            <a:prstGeom prst="rect">
              <a:avLst/>
            </a:prstGeom>
          </p:spPr>
          <p:txBody>
            <a:bodyPr wrap="square" lIns="0" tIns="0" rIns="0" bIns="0" rtlCol="0">
              <a:noAutofit/>
            </a:bodyPr>
            <a:lstStyle/>
            <a:p>
              <a:pPr marL="90678">
                <a:lnSpc>
                  <a:spcPct val="101725"/>
                </a:lnSpc>
                <a:spcBef>
                  <a:spcPts val="70"/>
                </a:spcBef>
              </a:pPr>
              <a:r>
                <a:rPr sz="1400" spc="-4" dirty="0" smtClean="0">
                  <a:solidFill>
                    <a:srgbClr val="57585B"/>
                  </a:solidFill>
                  <a:latin typeface="Calibri"/>
                  <a:cs typeface="Calibri"/>
                </a:rPr>
                <a:t>P</a:t>
              </a:r>
              <a:r>
                <a:rPr sz="1400" spc="-19" dirty="0" smtClean="0">
                  <a:solidFill>
                    <a:srgbClr val="57585B"/>
                  </a:solidFill>
                  <a:latin typeface="Calibri"/>
                  <a:cs typeface="Calibri"/>
                </a:rPr>
                <a:t>r</a:t>
              </a:r>
              <a:r>
                <a:rPr sz="1400" spc="0" dirty="0" smtClean="0">
                  <a:solidFill>
                    <a:srgbClr val="57585B"/>
                  </a:solidFill>
                  <a:latin typeface="Calibri"/>
                  <a:cs typeface="Calibri"/>
                </a:rPr>
                <a:t>oc</a:t>
              </a:r>
              <a:r>
                <a:rPr sz="1400" spc="-4" dirty="0" smtClean="0">
                  <a:solidFill>
                    <a:srgbClr val="57585B"/>
                  </a:solidFill>
                  <a:latin typeface="Calibri"/>
                  <a:cs typeface="Calibri"/>
                </a:rPr>
                <a:t>e</a:t>
              </a:r>
              <a:r>
                <a:rPr sz="1400" spc="0" dirty="0" smtClean="0">
                  <a:solidFill>
                    <a:srgbClr val="57585B"/>
                  </a:solidFill>
                  <a:latin typeface="Calibri"/>
                  <a:cs typeface="Calibri"/>
                </a:rPr>
                <a:t>ss </a:t>
              </a:r>
              <a:r>
                <a:rPr sz="1400" spc="-4" dirty="0" smtClean="0">
                  <a:solidFill>
                    <a:srgbClr val="57585B"/>
                  </a:solidFill>
                  <a:latin typeface="Calibri"/>
                  <a:cs typeface="Calibri"/>
                </a:rPr>
                <a:t>C</a:t>
              </a:r>
              <a:r>
                <a:rPr sz="1400" spc="0" dirty="0" smtClean="0">
                  <a:solidFill>
                    <a:srgbClr val="57585B"/>
                  </a:solidFill>
                  <a:latin typeface="Calibri"/>
                  <a:cs typeface="Calibri"/>
                </a:rPr>
                <a:t>o</a:t>
              </a:r>
              <a:r>
                <a:rPr sz="1400" spc="-14" dirty="0" smtClean="0">
                  <a:solidFill>
                    <a:srgbClr val="57585B"/>
                  </a:solidFill>
                  <a:latin typeface="Calibri"/>
                  <a:cs typeface="Calibri"/>
                </a:rPr>
                <a:t>nt</a:t>
              </a:r>
              <a:r>
                <a:rPr sz="1400" spc="0" dirty="0" smtClean="0">
                  <a:solidFill>
                    <a:srgbClr val="57585B"/>
                  </a:solidFill>
                  <a:latin typeface="Calibri"/>
                  <a:cs typeface="Calibri"/>
                </a:rPr>
                <a:t>ai</a:t>
              </a:r>
              <a:r>
                <a:rPr sz="1400" spc="-4" dirty="0" smtClean="0">
                  <a:solidFill>
                    <a:srgbClr val="57585B"/>
                  </a:solidFill>
                  <a:latin typeface="Calibri"/>
                  <a:cs typeface="Calibri"/>
                </a:rPr>
                <a:t>n</a:t>
              </a:r>
              <a:r>
                <a:rPr sz="1400" spc="0" dirty="0" smtClean="0">
                  <a:solidFill>
                    <a:srgbClr val="57585B"/>
                  </a:solidFill>
                  <a:latin typeface="Calibri"/>
                  <a:cs typeface="Calibri"/>
                </a:rPr>
                <a:t>e</a:t>
              </a:r>
              <a:r>
                <a:rPr sz="1400" spc="-25" dirty="0" smtClean="0">
                  <a:solidFill>
                    <a:srgbClr val="57585B"/>
                  </a:solidFill>
                  <a:latin typeface="Calibri"/>
                  <a:cs typeface="Calibri"/>
                </a:rPr>
                <a:t>r</a:t>
              </a:r>
              <a:r>
                <a:rPr sz="1400" spc="0" dirty="0" smtClean="0">
                  <a:solidFill>
                    <a:srgbClr val="57585B"/>
                  </a:solidFill>
                  <a:latin typeface="Calibri"/>
                  <a:cs typeface="Calibri"/>
                </a:rPr>
                <a:t>s                                                                                                                                                                         </a:t>
              </a:r>
              <a:r>
                <a:rPr sz="1400" spc="59" dirty="0" smtClean="0">
                  <a:solidFill>
                    <a:srgbClr val="57585B"/>
                  </a:solidFill>
                  <a:latin typeface="Calibri"/>
                  <a:cs typeface="Calibri"/>
                </a:rPr>
                <a:t> </a:t>
              </a:r>
              <a:r>
                <a:rPr sz="1400" spc="-4" dirty="0" smtClean="0">
                  <a:solidFill>
                    <a:srgbClr val="57585B"/>
                  </a:solidFill>
                  <a:latin typeface="Calibri"/>
                  <a:cs typeface="Calibri"/>
                </a:rPr>
                <a:t>2006</a:t>
              </a:r>
              <a:endParaRPr sz="1400" dirty="0">
                <a:latin typeface="Calibri"/>
                <a:cs typeface="Calibri"/>
              </a:endParaRPr>
            </a:p>
          </p:txBody>
        </p:sp>
        <p:sp>
          <p:nvSpPr>
            <p:cNvPr id="15" name="object 15"/>
            <p:cNvSpPr txBox="1"/>
            <p:nvPr/>
          </p:nvSpPr>
          <p:spPr>
            <a:xfrm>
              <a:off x="10218044" y="4527042"/>
              <a:ext cx="1144226" cy="259842"/>
            </a:xfrm>
            <a:prstGeom prst="rect">
              <a:avLst/>
            </a:prstGeom>
          </p:spPr>
          <p:txBody>
            <a:bodyPr wrap="square" lIns="0" tIns="0" rIns="0" bIns="0" rtlCol="0">
              <a:noAutofit/>
            </a:bodyPr>
            <a:lstStyle/>
            <a:p>
              <a:pPr marL="25400">
                <a:lnSpc>
                  <a:spcPts val="1000"/>
                </a:lnSpc>
              </a:pPr>
              <a:endParaRPr sz="1000" dirty="0"/>
            </a:p>
          </p:txBody>
        </p:sp>
        <p:sp>
          <p:nvSpPr>
            <p:cNvPr id="14" name="object 14"/>
            <p:cNvSpPr txBox="1"/>
            <p:nvPr/>
          </p:nvSpPr>
          <p:spPr>
            <a:xfrm>
              <a:off x="389281" y="4786885"/>
              <a:ext cx="915685" cy="260603"/>
            </a:xfrm>
            <a:prstGeom prst="rect">
              <a:avLst/>
            </a:prstGeom>
          </p:spPr>
          <p:txBody>
            <a:bodyPr wrap="square" lIns="0" tIns="0" rIns="0" bIns="0" rtlCol="0">
              <a:noAutofit/>
            </a:bodyPr>
            <a:lstStyle/>
            <a:p>
              <a:pPr marL="25400">
                <a:lnSpc>
                  <a:spcPts val="1000"/>
                </a:lnSpc>
              </a:pPr>
              <a:endParaRPr sz="1000" dirty="0"/>
            </a:p>
          </p:txBody>
        </p:sp>
        <p:sp>
          <p:nvSpPr>
            <p:cNvPr id="13" name="object 13"/>
            <p:cNvSpPr txBox="1"/>
            <p:nvPr/>
          </p:nvSpPr>
          <p:spPr>
            <a:xfrm>
              <a:off x="1304966" y="4786885"/>
              <a:ext cx="9160463" cy="260603"/>
            </a:xfrm>
            <a:prstGeom prst="rect">
              <a:avLst/>
            </a:prstGeom>
          </p:spPr>
          <p:txBody>
            <a:bodyPr wrap="square" lIns="0" tIns="0" rIns="0" bIns="0" rtlCol="0">
              <a:noAutofit/>
            </a:bodyPr>
            <a:lstStyle/>
            <a:p>
              <a:pPr marL="90678">
                <a:lnSpc>
                  <a:spcPct val="101725"/>
                </a:lnSpc>
                <a:spcBef>
                  <a:spcPts val="80"/>
                </a:spcBef>
              </a:pPr>
              <a:r>
                <a:rPr sz="1400" spc="0" dirty="0" smtClean="0">
                  <a:solidFill>
                    <a:srgbClr val="57585B"/>
                  </a:solidFill>
                  <a:latin typeface="Calibri"/>
                  <a:cs typeface="Calibri"/>
                </a:rPr>
                <a:t>ope</a:t>
              </a:r>
              <a:r>
                <a:rPr sz="1400" spc="-34" dirty="0" smtClean="0">
                  <a:solidFill>
                    <a:srgbClr val="57585B"/>
                  </a:solidFill>
                  <a:latin typeface="Calibri"/>
                  <a:cs typeface="Calibri"/>
                </a:rPr>
                <a:t>n</a:t>
              </a:r>
              <a:r>
                <a:rPr sz="1400" spc="-9" dirty="0" smtClean="0">
                  <a:solidFill>
                    <a:srgbClr val="57585B"/>
                  </a:solidFill>
                  <a:latin typeface="Calibri"/>
                  <a:cs typeface="Calibri"/>
                </a:rPr>
                <a:t>v</a:t>
              </a:r>
              <a:r>
                <a:rPr sz="1400" spc="0" dirty="0" smtClean="0">
                  <a:solidFill>
                    <a:srgbClr val="57585B"/>
                  </a:solidFill>
                  <a:latin typeface="Calibri"/>
                  <a:cs typeface="Calibri"/>
                </a:rPr>
                <a:t>z                                                                                                                                                                                                          </a:t>
              </a:r>
              <a:r>
                <a:rPr sz="1400" spc="4" dirty="0" smtClean="0">
                  <a:solidFill>
                    <a:srgbClr val="57585B"/>
                  </a:solidFill>
                  <a:latin typeface="Calibri"/>
                  <a:cs typeface="Calibri"/>
                </a:rPr>
                <a:t> </a:t>
              </a:r>
              <a:r>
                <a:rPr sz="1400" spc="-4" dirty="0" smtClean="0">
                  <a:solidFill>
                    <a:srgbClr val="57585B"/>
                  </a:solidFill>
                  <a:latin typeface="Calibri"/>
                  <a:cs typeface="Calibri"/>
                </a:rPr>
                <a:t>2005</a:t>
              </a:r>
              <a:endParaRPr sz="1400" dirty="0">
                <a:latin typeface="Calibri"/>
                <a:cs typeface="Calibri"/>
              </a:endParaRPr>
            </a:p>
          </p:txBody>
        </p:sp>
        <p:sp>
          <p:nvSpPr>
            <p:cNvPr id="12" name="object 12"/>
            <p:cNvSpPr txBox="1"/>
            <p:nvPr/>
          </p:nvSpPr>
          <p:spPr>
            <a:xfrm>
              <a:off x="10446585" y="4786885"/>
              <a:ext cx="915685" cy="260603"/>
            </a:xfrm>
            <a:prstGeom prst="rect">
              <a:avLst/>
            </a:prstGeom>
          </p:spPr>
          <p:txBody>
            <a:bodyPr wrap="square" lIns="0" tIns="0" rIns="0" bIns="0" rtlCol="0">
              <a:noAutofit/>
            </a:bodyPr>
            <a:lstStyle/>
            <a:p>
              <a:pPr marL="25400">
                <a:lnSpc>
                  <a:spcPts val="1000"/>
                </a:lnSpc>
              </a:pPr>
              <a:endParaRPr sz="1000" dirty="0"/>
            </a:p>
          </p:txBody>
        </p:sp>
        <p:sp>
          <p:nvSpPr>
            <p:cNvPr id="11" name="object 11"/>
            <p:cNvSpPr txBox="1"/>
            <p:nvPr/>
          </p:nvSpPr>
          <p:spPr>
            <a:xfrm>
              <a:off x="389281" y="5047488"/>
              <a:ext cx="687145" cy="260604"/>
            </a:xfrm>
            <a:prstGeom prst="rect">
              <a:avLst/>
            </a:prstGeom>
          </p:spPr>
          <p:txBody>
            <a:bodyPr wrap="square" lIns="0" tIns="0" rIns="0" bIns="0" rtlCol="0">
              <a:noAutofit/>
            </a:bodyPr>
            <a:lstStyle/>
            <a:p>
              <a:pPr marL="25400">
                <a:lnSpc>
                  <a:spcPts val="1000"/>
                </a:lnSpc>
              </a:pPr>
              <a:endParaRPr sz="1000" dirty="0"/>
            </a:p>
          </p:txBody>
        </p:sp>
        <p:sp>
          <p:nvSpPr>
            <p:cNvPr id="10" name="object 10"/>
            <p:cNvSpPr txBox="1"/>
            <p:nvPr/>
          </p:nvSpPr>
          <p:spPr>
            <a:xfrm>
              <a:off x="1076426" y="5047488"/>
              <a:ext cx="9615766" cy="260604"/>
            </a:xfrm>
            <a:prstGeom prst="rect">
              <a:avLst/>
            </a:prstGeom>
          </p:spPr>
          <p:txBody>
            <a:bodyPr wrap="square" lIns="0" tIns="0" rIns="0" bIns="0" rtlCol="0">
              <a:noAutofit/>
            </a:bodyPr>
            <a:lstStyle/>
            <a:p>
              <a:pPr marL="90678">
                <a:lnSpc>
                  <a:spcPct val="101725"/>
                </a:lnSpc>
                <a:spcBef>
                  <a:spcPts val="75"/>
                </a:spcBef>
              </a:pPr>
              <a:r>
                <a:rPr sz="1400" spc="-4" dirty="0" smtClean="0">
                  <a:solidFill>
                    <a:srgbClr val="57585B"/>
                  </a:solidFill>
                  <a:latin typeface="Calibri"/>
                  <a:cs typeface="Calibri"/>
                </a:rPr>
                <a:t>O</a:t>
              </a:r>
              <a:r>
                <a:rPr sz="1400" spc="-19" dirty="0" smtClean="0">
                  <a:solidFill>
                    <a:srgbClr val="57585B"/>
                  </a:solidFill>
                  <a:latin typeface="Calibri"/>
                  <a:cs typeface="Calibri"/>
                </a:rPr>
                <a:t>r</a:t>
              </a:r>
              <a:r>
                <a:rPr sz="1400" spc="0" dirty="0" smtClean="0">
                  <a:solidFill>
                    <a:srgbClr val="57585B"/>
                  </a:solidFill>
                  <a:latin typeface="Calibri"/>
                  <a:cs typeface="Calibri"/>
                </a:rPr>
                <a:t>a</a:t>
              </a:r>
              <a:r>
                <a:rPr sz="1400" spc="-4" dirty="0" smtClean="0">
                  <a:solidFill>
                    <a:srgbClr val="57585B"/>
                  </a:solidFill>
                  <a:latin typeface="Calibri"/>
                  <a:cs typeface="Calibri"/>
                </a:rPr>
                <a:t>c</a:t>
              </a:r>
              <a:r>
                <a:rPr sz="1400" spc="0" dirty="0" smtClean="0">
                  <a:solidFill>
                    <a:srgbClr val="57585B"/>
                  </a:solidFill>
                  <a:latin typeface="Calibri"/>
                  <a:cs typeface="Calibri"/>
                </a:rPr>
                <a:t>le</a:t>
              </a:r>
              <a:r>
                <a:rPr sz="1400" spc="-4" dirty="0" smtClean="0">
                  <a:solidFill>
                    <a:srgbClr val="57585B"/>
                  </a:solidFill>
                  <a:latin typeface="Calibri"/>
                  <a:cs typeface="Calibri"/>
                </a:rPr>
                <a:t> </a:t>
              </a:r>
              <a:r>
                <a:rPr sz="1400" spc="0" dirty="0" smtClean="0">
                  <a:solidFill>
                    <a:srgbClr val="57585B"/>
                  </a:solidFill>
                  <a:latin typeface="Calibri"/>
                  <a:cs typeface="Calibri"/>
                </a:rPr>
                <a:t>S</a:t>
              </a:r>
              <a:r>
                <a:rPr sz="1400" spc="4" dirty="0" smtClean="0">
                  <a:solidFill>
                    <a:srgbClr val="57585B"/>
                  </a:solidFill>
                  <a:latin typeface="Calibri"/>
                  <a:cs typeface="Calibri"/>
                </a:rPr>
                <a:t>o</a:t>
              </a:r>
              <a:r>
                <a:rPr sz="1400" spc="0" dirty="0" smtClean="0">
                  <a:solidFill>
                    <a:srgbClr val="57585B"/>
                  </a:solidFill>
                  <a:latin typeface="Calibri"/>
                  <a:cs typeface="Calibri"/>
                </a:rPr>
                <a:t>laris</a:t>
              </a:r>
              <a:r>
                <a:rPr sz="1400" spc="-19" dirty="0" smtClean="0">
                  <a:solidFill>
                    <a:srgbClr val="57585B"/>
                  </a:solidFill>
                  <a:latin typeface="Calibri"/>
                  <a:cs typeface="Calibri"/>
                </a:rPr>
                <a:t> Z</a:t>
              </a:r>
              <a:r>
                <a:rPr sz="1400" spc="0" dirty="0" smtClean="0">
                  <a:solidFill>
                    <a:srgbClr val="57585B"/>
                  </a:solidFill>
                  <a:latin typeface="Calibri"/>
                  <a:cs typeface="Calibri"/>
                </a:rPr>
                <a:t>ones                                                                                                                                                                                              </a:t>
              </a:r>
              <a:r>
                <a:rPr sz="1400" spc="59" dirty="0" smtClean="0">
                  <a:solidFill>
                    <a:srgbClr val="57585B"/>
                  </a:solidFill>
                  <a:latin typeface="Calibri"/>
                  <a:cs typeface="Calibri"/>
                </a:rPr>
                <a:t> </a:t>
              </a:r>
              <a:r>
                <a:rPr sz="1400" spc="-4" dirty="0" smtClean="0">
                  <a:solidFill>
                    <a:srgbClr val="57585B"/>
                  </a:solidFill>
                  <a:latin typeface="Calibri"/>
                  <a:cs typeface="Calibri"/>
                </a:rPr>
                <a:t>2004</a:t>
              </a:r>
              <a:endParaRPr sz="1400" dirty="0">
                <a:latin typeface="Calibri"/>
                <a:cs typeface="Calibri"/>
              </a:endParaRPr>
            </a:p>
          </p:txBody>
        </p:sp>
        <p:sp>
          <p:nvSpPr>
            <p:cNvPr id="9" name="object 9"/>
            <p:cNvSpPr txBox="1"/>
            <p:nvPr/>
          </p:nvSpPr>
          <p:spPr>
            <a:xfrm>
              <a:off x="10675125" y="5047488"/>
              <a:ext cx="687145" cy="260604"/>
            </a:xfrm>
            <a:prstGeom prst="rect">
              <a:avLst/>
            </a:prstGeom>
          </p:spPr>
          <p:txBody>
            <a:bodyPr wrap="square" lIns="0" tIns="0" rIns="0" bIns="0" rtlCol="0">
              <a:noAutofit/>
            </a:bodyPr>
            <a:lstStyle/>
            <a:p>
              <a:pPr marL="25400">
                <a:lnSpc>
                  <a:spcPts val="1000"/>
                </a:lnSpc>
              </a:pPr>
              <a:endParaRPr sz="1000" dirty="0"/>
            </a:p>
          </p:txBody>
        </p:sp>
        <p:sp>
          <p:nvSpPr>
            <p:cNvPr id="8" name="object 8"/>
            <p:cNvSpPr txBox="1"/>
            <p:nvPr/>
          </p:nvSpPr>
          <p:spPr>
            <a:xfrm>
              <a:off x="389280" y="5308093"/>
              <a:ext cx="458605" cy="259841"/>
            </a:xfrm>
            <a:prstGeom prst="rect">
              <a:avLst/>
            </a:prstGeom>
          </p:spPr>
          <p:txBody>
            <a:bodyPr wrap="square" lIns="0" tIns="0" rIns="0" bIns="0" rtlCol="0">
              <a:noAutofit/>
            </a:bodyPr>
            <a:lstStyle/>
            <a:p>
              <a:pPr marL="25400">
                <a:lnSpc>
                  <a:spcPts val="1000"/>
                </a:lnSpc>
              </a:pPr>
              <a:endParaRPr sz="1000" dirty="0"/>
            </a:p>
          </p:txBody>
        </p:sp>
        <p:sp>
          <p:nvSpPr>
            <p:cNvPr id="7" name="object 7"/>
            <p:cNvSpPr txBox="1"/>
            <p:nvPr/>
          </p:nvSpPr>
          <p:spPr>
            <a:xfrm>
              <a:off x="847885" y="5308093"/>
              <a:ext cx="10055781" cy="259841"/>
            </a:xfrm>
            <a:prstGeom prst="rect">
              <a:avLst/>
            </a:prstGeom>
          </p:spPr>
          <p:txBody>
            <a:bodyPr wrap="square" lIns="0" tIns="0" rIns="0" bIns="0" rtlCol="0">
              <a:noAutofit/>
            </a:bodyPr>
            <a:lstStyle/>
            <a:p>
              <a:pPr marL="90678">
                <a:lnSpc>
                  <a:spcPts val="1708"/>
                </a:lnSpc>
                <a:spcBef>
                  <a:spcPts val="90"/>
                </a:spcBef>
              </a:pPr>
              <a:r>
                <a:rPr sz="1400" spc="0" dirty="0" smtClean="0">
                  <a:solidFill>
                    <a:srgbClr val="57585B"/>
                  </a:solidFill>
                  <a:latin typeface="Calibri"/>
                  <a:cs typeface="Calibri"/>
                </a:rPr>
                <a:t>Li</a:t>
              </a:r>
              <a:r>
                <a:rPr sz="1400" spc="-4" dirty="0" smtClean="0">
                  <a:solidFill>
                    <a:srgbClr val="57585B"/>
                  </a:solidFill>
                  <a:latin typeface="Calibri"/>
                  <a:cs typeface="Calibri"/>
                </a:rPr>
                <a:t>nu</a:t>
              </a:r>
              <a:r>
                <a:rPr sz="1400" spc="0" dirty="0" smtClean="0">
                  <a:solidFill>
                    <a:srgbClr val="57585B"/>
                  </a:solidFill>
                  <a:latin typeface="Calibri"/>
                  <a:cs typeface="Calibri"/>
                </a:rPr>
                <a:t>x</a:t>
              </a:r>
              <a:r>
                <a:rPr sz="1400" spc="9" dirty="0" smtClean="0">
                  <a:solidFill>
                    <a:srgbClr val="57585B"/>
                  </a:solidFill>
                  <a:latin typeface="Calibri"/>
                  <a:cs typeface="Calibri"/>
                </a:rPr>
                <a:t> </a:t>
              </a:r>
              <a:r>
                <a:rPr sz="1400" spc="0" dirty="0" smtClean="0">
                  <a:solidFill>
                    <a:srgbClr val="57585B"/>
                  </a:solidFill>
                  <a:latin typeface="Calibri"/>
                  <a:cs typeface="Calibri"/>
                </a:rPr>
                <a:t>v</a:t>
              </a:r>
              <a:r>
                <a:rPr sz="1400" spc="4" dirty="0" smtClean="0">
                  <a:solidFill>
                    <a:srgbClr val="57585B"/>
                  </a:solidFill>
                  <a:latin typeface="Calibri"/>
                  <a:cs typeface="Calibri"/>
                </a:rPr>
                <a:t>s</a:t>
              </a:r>
              <a:r>
                <a:rPr sz="1400" spc="0" dirty="0" smtClean="0">
                  <a:solidFill>
                    <a:srgbClr val="57585B"/>
                  </a:solidFill>
                  <a:latin typeface="Calibri"/>
                  <a:cs typeface="Calibri"/>
                </a:rPr>
                <a:t>e</a:t>
              </a:r>
              <a:r>
                <a:rPr sz="1400" spc="9" dirty="0" smtClean="0">
                  <a:solidFill>
                    <a:srgbClr val="57585B"/>
                  </a:solidFill>
                  <a:latin typeface="Calibri"/>
                  <a:cs typeface="Calibri"/>
                </a:rPr>
                <a:t>r</a:t>
              </a:r>
              <a:r>
                <a:rPr sz="1400" spc="-9" dirty="0" smtClean="0">
                  <a:solidFill>
                    <a:srgbClr val="57585B"/>
                  </a:solidFill>
                  <a:latin typeface="Calibri"/>
                  <a:cs typeface="Calibri"/>
                </a:rPr>
                <a:t>v</a:t>
              </a:r>
              <a:r>
                <a:rPr sz="1400" spc="0" dirty="0" smtClean="0">
                  <a:solidFill>
                    <a:srgbClr val="57585B"/>
                  </a:solidFill>
                  <a:latin typeface="Calibri"/>
                  <a:cs typeface="Calibri"/>
                </a:rPr>
                <a:t>er                                                                                                                                                                                                                     </a:t>
              </a:r>
              <a:r>
                <a:rPr sz="1400" spc="89" dirty="0" smtClean="0">
                  <a:solidFill>
                    <a:srgbClr val="57585B"/>
                  </a:solidFill>
                  <a:latin typeface="Calibri"/>
                  <a:cs typeface="Calibri"/>
                </a:rPr>
                <a:t> </a:t>
              </a:r>
              <a:r>
                <a:rPr sz="2100" spc="-4" baseline="-5851" dirty="0" smtClean="0">
                  <a:solidFill>
                    <a:srgbClr val="57585B"/>
                  </a:solidFill>
                  <a:latin typeface="Calibri"/>
                  <a:cs typeface="Calibri"/>
                </a:rPr>
                <a:t>2001</a:t>
              </a:r>
              <a:endParaRPr sz="1400" dirty="0">
                <a:latin typeface="Calibri"/>
                <a:cs typeface="Calibri"/>
              </a:endParaRPr>
            </a:p>
          </p:txBody>
        </p:sp>
        <p:sp>
          <p:nvSpPr>
            <p:cNvPr id="6" name="object 6"/>
            <p:cNvSpPr txBox="1"/>
            <p:nvPr/>
          </p:nvSpPr>
          <p:spPr>
            <a:xfrm>
              <a:off x="10903666" y="5308093"/>
              <a:ext cx="458605" cy="259841"/>
            </a:xfrm>
            <a:prstGeom prst="rect">
              <a:avLst/>
            </a:prstGeom>
          </p:spPr>
          <p:txBody>
            <a:bodyPr wrap="square" lIns="0" tIns="0" rIns="0" bIns="0" rtlCol="0">
              <a:noAutofit/>
            </a:bodyPr>
            <a:lstStyle/>
            <a:p>
              <a:pPr marL="25400">
                <a:lnSpc>
                  <a:spcPts val="1000"/>
                </a:lnSpc>
              </a:pPr>
              <a:endParaRPr sz="1000" dirty="0"/>
            </a:p>
          </p:txBody>
        </p:sp>
        <p:sp>
          <p:nvSpPr>
            <p:cNvPr id="5" name="object 5"/>
            <p:cNvSpPr txBox="1"/>
            <p:nvPr/>
          </p:nvSpPr>
          <p:spPr>
            <a:xfrm>
              <a:off x="389281" y="5567933"/>
              <a:ext cx="230064" cy="252984"/>
            </a:xfrm>
            <a:prstGeom prst="rect">
              <a:avLst/>
            </a:prstGeom>
          </p:spPr>
          <p:txBody>
            <a:bodyPr wrap="square" lIns="0" tIns="0" rIns="0" bIns="0" rtlCol="0">
              <a:noAutofit/>
            </a:bodyPr>
            <a:lstStyle/>
            <a:p>
              <a:pPr marL="25400">
                <a:lnSpc>
                  <a:spcPts val="1000"/>
                </a:lnSpc>
              </a:pPr>
              <a:endParaRPr sz="1000" dirty="0"/>
            </a:p>
          </p:txBody>
        </p:sp>
        <p:sp>
          <p:nvSpPr>
            <p:cNvPr id="4" name="object 4"/>
            <p:cNvSpPr txBox="1"/>
            <p:nvPr/>
          </p:nvSpPr>
          <p:spPr>
            <a:xfrm>
              <a:off x="619344" y="5567933"/>
              <a:ext cx="10512862" cy="252984"/>
            </a:xfrm>
            <a:prstGeom prst="rect">
              <a:avLst/>
            </a:prstGeom>
          </p:spPr>
          <p:txBody>
            <a:bodyPr wrap="square" lIns="0" tIns="0" rIns="0" bIns="0" rtlCol="0">
              <a:noAutofit/>
            </a:bodyPr>
            <a:lstStyle/>
            <a:p>
              <a:pPr marL="90678">
                <a:lnSpc>
                  <a:spcPts val="1758"/>
                </a:lnSpc>
                <a:spcBef>
                  <a:spcPts val="70"/>
                </a:spcBef>
              </a:pPr>
              <a:r>
                <a:rPr sz="2100" spc="0" baseline="1950" dirty="0" smtClean="0">
                  <a:solidFill>
                    <a:srgbClr val="57585B"/>
                  </a:solidFill>
                  <a:latin typeface="Calibri"/>
                  <a:cs typeface="Calibri"/>
                </a:rPr>
                <a:t>F</a:t>
              </a:r>
              <a:r>
                <a:rPr sz="2100" spc="-19" baseline="1950" dirty="0" smtClean="0">
                  <a:solidFill>
                    <a:srgbClr val="57585B"/>
                  </a:solidFill>
                  <a:latin typeface="Calibri"/>
                  <a:cs typeface="Calibri"/>
                </a:rPr>
                <a:t>r</a:t>
              </a:r>
              <a:r>
                <a:rPr sz="2100" spc="0" baseline="1950" dirty="0" smtClean="0">
                  <a:solidFill>
                    <a:srgbClr val="57585B"/>
                  </a:solidFill>
                  <a:latin typeface="Calibri"/>
                  <a:cs typeface="Calibri"/>
                </a:rPr>
                <a:t>e</a:t>
              </a:r>
              <a:r>
                <a:rPr sz="2100" spc="-4" baseline="1950" dirty="0" smtClean="0">
                  <a:solidFill>
                    <a:srgbClr val="57585B"/>
                  </a:solidFill>
                  <a:latin typeface="Calibri"/>
                  <a:cs typeface="Calibri"/>
                </a:rPr>
                <a:t>e</a:t>
              </a:r>
              <a:r>
                <a:rPr sz="2100" spc="4" baseline="1950" dirty="0" smtClean="0">
                  <a:solidFill>
                    <a:srgbClr val="57585B"/>
                  </a:solidFill>
                  <a:latin typeface="Calibri"/>
                  <a:cs typeface="Calibri"/>
                </a:rPr>
                <a:t>B</a:t>
              </a:r>
              <a:r>
                <a:rPr sz="2100" spc="0" baseline="1950" dirty="0" smtClean="0">
                  <a:solidFill>
                    <a:srgbClr val="57585B"/>
                  </a:solidFill>
                  <a:latin typeface="Calibri"/>
                  <a:cs typeface="Calibri"/>
                </a:rPr>
                <a:t>SD</a:t>
              </a:r>
              <a:r>
                <a:rPr sz="2100" spc="-24" baseline="1950" dirty="0" smtClean="0">
                  <a:solidFill>
                    <a:srgbClr val="57585B"/>
                  </a:solidFill>
                  <a:latin typeface="Calibri"/>
                  <a:cs typeface="Calibri"/>
                </a:rPr>
                <a:t> </a:t>
              </a:r>
              <a:r>
                <a:rPr sz="2100" spc="0" baseline="1950" dirty="0" smtClean="0">
                  <a:solidFill>
                    <a:srgbClr val="57585B"/>
                  </a:solidFill>
                  <a:latin typeface="Calibri"/>
                  <a:cs typeface="Calibri"/>
                </a:rPr>
                <a:t>J</a:t>
              </a:r>
              <a:r>
                <a:rPr sz="2100" spc="-4" baseline="1950" dirty="0" smtClean="0">
                  <a:solidFill>
                    <a:srgbClr val="57585B"/>
                  </a:solidFill>
                  <a:latin typeface="Calibri"/>
                  <a:cs typeface="Calibri"/>
                </a:rPr>
                <a:t>a</a:t>
              </a:r>
              <a:r>
                <a:rPr sz="2100" spc="0" baseline="1950" dirty="0" smtClean="0">
                  <a:solidFill>
                    <a:srgbClr val="57585B"/>
                  </a:solidFill>
                  <a:latin typeface="Calibri"/>
                  <a:cs typeface="Calibri"/>
                </a:rPr>
                <a:t>ils                                                                                                                                                                                                                                 </a:t>
              </a:r>
              <a:r>
                <a:rPr sz="2100" spc="94" baseline="1950" dirty="0" smtClean="0">
                  <a:solidFill>
                    <a:srgbClr val="57585B"/>
                  </a:solidFill>
                  <a:latin typeface="Calibri"/>
                  <a:cs typeface="Calibri"/>
                </a:rPr>
                <a:t> </a:t>
              </a:r>
              <a:r>
                <a:rPr sz="1400" spc="-4" dirty="0" smtClean="0">
                  <a:solidFill>
                    <a:srgbClr val="57585B"/>
                  </a:solidFill>
                  <a:latin typeface="Calibri"/>
                  <a:cs typeface="Calibri"/>
                </a:rPr>
                <a:t>2000</a:t>
              </a:r>
              <a:endParaRPr sz="1400" dirty="0">
                <a:latin typeface="Calibri"/>
                <a:cs typeface="Calibri"/>
              </a:endParaRPr>
            </a:p>
          </p:txBody>
        </p:sp>
        <p:sp>
          <p:nvSpPr>
            <p:cNvPr id="3" name="object 3"/>
            <p:cNvSpPr txBox="1"/>
            <p:nvPr/>
          </p:nvSpPr>
          <p:spPr>
            <a:xfrm>
              <a:off x="11132206" y="5567933"/>
              <a:ext cx="230064" cy="252984"/>
            </a:xfrm>
            <a:prstGeom prst="rect">
              <a:avLst/>
            </a:prstGeom>
          </p:spPr>
          <p:txBody>
            <a:bodyPr wrap="square" lIns="0" tIns="0" rIns="0" bIns="0" rtlCol="0">
              <a:noAutofit/>
            </a:bodyPr>
            <a:lstStyle/>
            <a:p>
              <a:pPr marL="25400">
                <a:lnSpc>
                  <a:spcPts val="1000"/>
                </a:lnSpc>
              </a:pPr>
              <a:endParaRPr sz="1000" dirty="0"/>
            </a:p>
          </p:txBody>
        </p:sp>
        <p:sp>
          <p:nvSpPr>
            <p:cNvPr id="2" name="object 2"/>
            <p:cNvSpPr txBox="1"/>
            <p:nvPr/>
          </p:nvSpPr>
          <p:spPr>
            <a:xfrm>
              <a:off x="389280" y="5820919"/>
              <a:ext cx="10972990" cy="240791"/>
            </a:xfrm>
            <a:prstGeom prst="rect">
              <a:avLst/>
            </a:prstGeom>
          </p:spPr>
          <p:txBody>
            <a:bodyPr wrap="square" lIns="0" tIns="0" rIns="0" bIns="0" rtlCol="0">
              <a:noAutofit/>
            </a:bodyPr>
            <a:lstStyle/>
            <a:p>
              <a:pPr marL="90373">
                <a:lnSpc>
                  <a:spcPts val="1758"/>
                </a:lnSpc>
              </a:pPr>
              <a:r>
                <a:rPr sz="1400" spc="0" dirty="0" smtClean="0">
                  <a:solidFill>
                    <a:srgbClr val="57585B"/>
                  </a:solidFill>
                  <a:latin typeface="Calibri"/>
                  <a:cs typeface="Calibri"/>
                </a:rPr>
                <a:t>UNIX</a:t>
              </a:r>
              <a:r>
                <a:rPr sz="1400" spc="-14" dirty="0" smtClean="0">
                  <a:solidFill>
                    <a:srgbClr val="57585B"/>
                  </a:solidFill>
                  <a:latin typeface="Calibri"/>
                  <a:cs typeface="Calibri"/>
                </a:rPr>
                <a:t> </a:t>
              </a:r>
              <a:r>
                <a:rPr sz="1400" spc="0" dirty="0" smtClean="0">
                  <a:solidFill>
                    <a:srgbClr val="57585B"/>
                  </a:solidFill>
                  <a:latin typeface="Calibri"/>
                  <a:cs typeface="Calibri"/>
                </a:rPr>
                <a:t>V7 a</a:t>
              </a:r>
              <a:r>
                <a:rPr sz="1400" spc="-4" dirty="0" smtClean="0">
                  <a:solidFill>
                    <a:srgbClr val="57585B"/>
                  </a:solidFill>
                  <a:latin typeface="Calibri"/>
                  <a:cs typeface="Calibri"/>
                </a:rPr>
                <a:t>dd</a:t>
              </a:r>
              <a:r>
                <a:rPr sz="1400" spc="0" dirty="0" smtClean="0">
                  <a:solidFill>
                    <a:srgbClr val="57585B"/>
                  </a:solidFill>
                  <a:latin typeface="Calibri"/>
                  <a:cs typeface="Calibri"/>
                </a:rPr>
                <a:t>ed</a:t>
              </a:r>
              <a:r>
                <a:rPr sz="1400" spc="9" dirty="0" smtClean="0">
                  <a:solidFill>
                    <a:srgbClr val="57585B"/>
                  </a:solidFill>
                  <a:latin typeface="Calibri"/>
                  <a:cs typeface="Calibri"/>
                </a:rPr>
                <a:t> </a:t>
              </a:r>
              <a:r>
                <a:rPr sz="1400" spc="-4" dirty="0" smtClean="0">
                  <a:solidFill>
                    <a:srgbClr val="57585B"/>
                  </a:solidFill>
                  <a:latin typeface="Calibri"/>
                  <a:cs typeface="Calibri"/>
                </a:rPr>
                <a:t>ch</a:t>
              </a:r>
              <a:r>
                <a:rPr sz="1400" spc="-19" dirty="0" smtClean="0">
                  <a:solidFill>
                    <a:srgbClr val="57585B"/>
                  </a:solidFill>
                  <a:latin typeface="Calibri"/>
                  <a:cs typeface="Calibri"/>
                </a:rPr>
                <a:t>r</a:t>
              </a:r>
              <a:r>
                <a:rPr sz="1400" spc="0" dirty="0" smtClean="0">
                  <a:solidFill>
                    <a:srgbClr val="57585B"/>
                  </a:solidFill>
                  <a:latin typeface="Calibri"/>
                  <a:cs typeface="Calibri"/>
                </a:rPr>
                <a:t>o</a:t>
              </a:r>
              <a:r>
                <a:rPr sz="1400" spc="4" dirty="0" smtClean="0">
                  <a:solidFill>
                    <a:srgbClr val="57585B"/>
                  </a:solidFill>
                  <a:latin typeface="Calibri"/>
                  <a:cs typeface="Calibri"/>
                </a:rPr>
                <a:t>o</a:t>
              </a:r>
              <a:r>
                <a:rPr sz="1400" spc="0" dirty="0" smtClean="0">
                  <a:solidFill>
                    <a:srgbClr val="57585B"/>
                  </a:solidFill>
                  <a:latin typeface="Calibri"/>
                  <a:cs typeface="Calibri"/>
                </a:rPr>
                <a:t>t                                                                                                                                                                                                                           </a:t>
              </a:r>
              <a:r>
                <a:rPr sz="1400" spc="311" dirty="0" smtClean="0">
                  <a:solidFill>
                    <a:srgbClr val="57585B"/>
                  </a:solidFill>
                  <a:latin typeface="Calibri"/>
                  <a:cs typeface="Calibri"/>
                </a:rPr>
                <a:t> </a:t>
              </a:r>
              <a:r>
                <a:rPr sz="2100" spc="-4" baseline="1950" dirty="0" smtClean="0">
                  <a:solidFill>
                    <a:srgbClr val="57585B"/>
                  </a:solidFill>
                  <a:latin typeface="Calibri"/>
                  <a:cs typeface="Calibri"/>
                </a:rPr>
                <a:t>1979</a:t>
              </a:r>
              <a:endParaRPr sz="1400" dirty="0">
                <a:latin typeface="Calibri"/>
                <a:cs typeface="Calibri"/>
              </a:endParaRPr>
            </a:p>
          </p:txBody>
        </p:sp>
      </p:grpSp>
    </p:spTree>
    <p:extLst>
      <p:ext uri="{BB962C8B-B14F-4D97-AF65-F5344CB8AC3E}">
        <p14:creationId xmlns:p14="http://schemas.microsoft.com/office/powerpoint/2010/main" val="57836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213360"/>
            <a:ext cx="11125200" cy="568960"/>
          </a:xfrm>
        </p:spPr>
        <p:txBody>
          <a:bodyPr/>
          <a:lstStyle/>
          <a:p>
            <a:r>
              <a:rPr lang="en-US" dirty="0"/>
              <a:t>What is Docker?</a:t>
            </a:r>
          </a:p>
        </p:txBody>
      </p:sp>
      <p:sp>
        <p:nvSpPr>
          <p:cNvPr id="22" name="Content Placeholder 2"/>
          <p:cNvSpPr>
            <a:spLocks noGrp="1"/>
          </p:cNvSpPr>
          <p:nvPr>
            <p:ph idx="1"/>
          </p:nvPr>
        </p:nvSpPr>
        <p:spPr>
          <a:xfrm>
            <a:off x="379412" y="1600200"/>
            <a:ext cx="11126522" cy="4465320"/>
          </a:xfrm>
        </p:spPr>
        <p:txBody>
          <a:bodyPr/>
          <a:lstStyle/>
          <a:p>
            <a:r>
              <a:rPr lang="en-US" dirty="0" smtClean="0"/>
              <a:t> </a:t>
            </a:r>
            <a:r>
              <a:rPr lang="en-US" b="1" dirty="0" smtClean="0"/>
              <a:t>Docker-Engine</a:t>
            </a:r>
            <a:r>
              <a:rPr lang="en-US" dirty="0" smtClean="0"/>
              <a:t>: The engine that runs containers / images </a:t>
            </a:r>
          </a:p>
          <a:p>
            <a:r>
              <a:rPr lang="en-US" dirty="0" smtClean="0"/>
              <a:t> </a:t>
            </a:r>
            <a:r>
              <a:rPr lang="en-US" b="1" dirty="0" smtClean="0"/>
              <a:t>Images</a:t>
            </a:r>
            <a:r>
              <a:rPr lang="en-US" dirty="0" smtClean="0"/>
              <a:t>: A collection of software to be run as a container</a:t>
            </a:r>
          </a:p>
          <a:p>
            <a:r>
              <a:rPr lang="en-US" dirty="0" smtClean="0"/>
              <a:t> </a:t>
            </a:r>
            <a:r>
              <a:rPr lang="en-US" b="1" dirty="0" smtClean="0"/>
              <a:t>Containers</a:t>
            </a:r>
            <a:r>
              <a:rPr lang="en-US" dirty="0" smtClean="0"/>
              <a:t>: A container on the Linux worker host running an image</a:t>
            </a:r>
          </a:p>
          <a:p>
            <a:r>
              <a:rPr lang="en-US" dirty="0"/>
              <a:t> </a:t>
            </a:r>
            <a:r>
              <a:rPr lang="en-US" b="1" dirty="0" smtClean="0"/>
              <a:t>Registry</a:t>
            </a:r>
            <a:r>
              <a:rPr lang="en-US" dirty="0" smtClean="0"/>
              <a:t>: A place to store and download images / push images into</a:t>
            </a:r>
          </a:p>
          <a:p>
            <a:r>
              <a:rPr lang="en-US" dirty="0"/>
              <a:t> </a:t>
            </a:r>
            <a:r>
              <a:rPr lang="en-US" b="1" dirty="0" smtClean="0"/>
              <a:t>Volumes</a:t>
            </a:r>
            <a:r>
              <a:rPr lang="en-US" dirty="0" smtClean="0"/>
              <a:t>: A place to persist data outside the container on the docker host</a:t>
            </a:r>
          </a:p>
          <a:p>
            <a:r>
              <a:rPr lang="en-US" b="1" dirty="0" smtClean="0"/>
              <a:t> S</a:t>
            </a:r>
            <a:r>
              <a:rPr lang="en-US" b="1" spc="5" dirty="0" smtClean="0"/>
              <a:t>er</a:t>
            </a:r>
            <a:r>
              <a:rPr lang="en-US" b="1" dirty="0" smtClean="0"/>
              <a:t>vi</a:t>
            </a:r>
            <a:r>
              <a:rPr lang="en-US" b="1" spc="5" dirty="0" smtClean="0"/>
              <a:t>c</a:t>
            </a:r>
            <a:r>
              <a:rPr lang="en-US" b="1" dirty="0" smtClean="0"/>
              <a:t>e:</a:t>
            </a:r>
            <a:r>
              <a:rPr lang="en-US" dirty="0" smtClean="0"/>
              <a:t> </a:t>
            </a:r>
            <a:r>
              <a:rPr lang="en-US" dirty="0"/>
              <a:t>A </a:t>
            </a:r>
            <a:r>
              <a:rPr lang="en-US" spc="-25" dirty="0" smtClean="0"/>
              <a:t>t</a:t>
            </a:r>
            <a:r>
              <a:rPr lang="en-US" dirty="0" smtClean="0"/>
              <a:t>em</a:t>
            </a:r>
            <a:r>
              <a:rPr lang="en-US" spc="10" dirty="0" smtClean="0"/>
              <a:t>p</a:t>
            </a:r>
            <a:r>
              <a:rPr lang="en-US" spc="-5" dirty="0" smtClean="0"/>
              <a:t>l</a:t>
            </a:r>
            <a:r>
              <a:rPr lang="en-US" spc="-10" dirty="0" smtClean="0"/>
              <a:t>a</a:t>
            </a:r>
            <a:r>
              <a:rPr lang="en-US" spc="-15" dirty="0" smtClean="0"/>
              <a:t>t</a:t>
            </a:r>
            <a:r>
              <a:rPr lang="en-US" dirty="0" smtClean="0"/>
              <a:t>e </a:t>
            </a:r>
            <a:r>
              <a:rPr lang="en-US" spc="-35" dirty="0" smtClean="0"/>
              <a:t>f</a:t>
            </a:r>
            <a:r>
              <a:rPr lang="en-US" dirty="0" smtClean="0"/>
              <a:t>or </a:t>
            </a:r>
            <a:r>
              <a:rPr lang="en-US" dirty="0"/>
              <a:t>h</a:t>
            </a:r>
            <a:r>
              <a:rPr lang="en-US" spc="-15" dirty="0"/>
              <a:t>o</a:t>
            </a:r>
            <a:r>
              <a:rPr lang="en-US" dirty="0"/>
              <a:t>w</a:t>
            </a:r>
            <a:r>
              <a:rPr lang="en-US" spc="20" dirty="0"/>
              <a:t> </a:t>
            </a:r>
            <a:r>
              <a:rPr lang="en-US" spc="-15" dirty="0"/>
              <a:t>t</a:t>
            </a:r>
            <a:r>
              <a:rPr lang="en-US" dirty="0"/>
              <a:t>o run</a:t>
            </a:r>
            <a:r>
              <a:rPr lang="en-US" spc="15" dirty="0"/>
              <a:t> </a:t>
            </a:r>
            <a:r>
              <a:rPr lang="en-US" dirty="0"/>
              <a:t>a </a:t>
            </a:r>
            <a:r>
              <a:rPr lang="en-US" spc="-15" dirty="0" smtClean="0"/>
              <a:t>c</a:t>
            </a:r>
            <a:r>
              <a:rPr lang="en-US" dirty="0" smtClean="0"/>
              <a:t>o</a:t>
            </a:r>
            <a:r>
              <a:rPr lang="en-US" spc="-10" dirty="0" smtClean="0"/>
              <a:t>n</a:t>
            </a:r>
            <a:r>
              <a:rPr lang="en-US" spc="-25" dirty="0" smtClean="0"/>
              <a:t>t</a:t>
            </a:r>
            <a:r>
              <a:rPr lang="en-US" dirty="0" smtClean="0"/>
              <a:t>ainer</a:t>
            </a:r>
            <a:endParaRPr lang="en-AU" dirty="0" smtClean="0"/>
          </a:p>
          <a:p>
            <a:r>
              <a:rPr lang="en-US" b="1" dirty="0" smtClean="0"/>
              <a:t> S</a:t>
            </a:r>
            <a:r>
              <a:rPr lang="en-US" b="1" spc="-10" dirty="0" smtClean="0"/>
              <a:t>t</a:t>
            </a:r>
            <a:r>
              <a:rPr lang="en-US" b="1" dirty="0" smtClean="0"/>
              <a:t>ack: </a:t>
            </a:r>
            <a:r>
              <a:rPr lang="en-US" dirty="0" smtClean="0"/>
              <a:t>A </a:t>
            </a:r>
            <a:r>
              <a:rPr lang="en-US" spc="-25" dirty="0" smtClean="0"/>
              <a:t>t</a:t>
            </a:r>
            <a:r>
              <a:rPr lang="en-US" dirty="0" smtClean="0"/>
              <a:t>em</a:t>
            </a:r>
            <a:r>
              <a:rPr lang="en-US" spc="10" dirty="0" smtClean="0"/>
              <a:t>p</a:t>
            </a:r>
            <a:r>
              <a:rPr lang="en-US" spc="-5" dirty="0" smtClean="0"/>
              <a:t>l</a:t>
            </a:r>
            <a:r>
              <a:rPr lang="en-US" spc="-10" dirty="0" smtClean="0"/>
              <a:t>a</a:t>
            </a:r>
            <a:r>
              <a:rPr lang="en-US" spc="-25" dirty="0" smtClean="0"/>
              <a:t>t</a:t>
            </a:r>
            <a:r>
              <a:rPr lang="en-US" dirty="0" smtClean="0"/>
              <a:t>e</a:t>
            </a:r>
            <a:r>
              <a:rPr lang="en-US" spc="15" dirty="0" smtClean="0"/>
              <a:t> </a:t>
            </a:r>
            <a:r>
              <a:rPr lang="en-US" spc="-35" dirty="0"/>
              <a:t>f</a:t>
            </a:r>
            <a:r>
              <a:rPr lang="en-US" dirty="0"/>
              <a:t>or h</a:t>
            </a:r>
            <a:r>
              <a:rPr lang="en-US" spc="-15" dirty="0"/>
              <a:t>o</a:t>
            </a:r>
            <a:r>
              <a:rPr lang="en-US" dirty="0"/>
              <a:t>w</a:t>
            </a:r>
            <a:r>
              <a:rPr lang="en-US" spc="10" dirty="0"/>
              <a:t> </a:t>
            </a:r>
            <a:r>
              <a:rPr lang="en-US" spc="-15" dirty="0"/>
              <a:t>t</a:t>
            </a:r>
            <a:r>
              <a:rPr lang="en-US" dirty="0"/>
              <a:t>o run</a:t>
            </a:r>
            <a:r>
              <a:rPr lang="en-US" spc="15" dirty="0"/>
              <a:t> </a:t>
            </a:r>
            <a:r>
              <a:rPr lang="en-US" dirty="0"/>
              <a:t>a </a:t>
            </a:r>
            <a:r>
              <a:rPr lang="en-US" dirty="0" smtClean="0"/>
              <a:t>m</a:t>
            </a:r>
            <a:r>
              <a:rPr lang="en-US" spc="5" dirty="0" smtClean="0"/>
              <a:t>u</a:t>
            </a:r>
            <a:r>
              <a:rPr lang="en-US" spc="-5" dirty="0" smtClean="0"/>
              <a:t>l</a:t>
            </a:r>
            <a:r>
              <a:rPr lang="en-US" dirty="0" smtClean="0"/>
              <a:t>t</a:t>
            </a:r>
            <a:r>
              <a:rPr lang="en-US" spc="5" dirty="0" smtClean="0"/>
              <a:t>i</a:t>
            </a:r>
            <a:r>
              <a:rPr lang="en-US" dirty="0" smtClean="0"/>
              <a:t>-s</a:t>
            </a:r>
            <a:r>
              <a:rPr lang="en-US" spc="5" dirty="0" smtClean="0"/>
              <a:t>er</a:t>
            </a:r>
            <a:r>
              <a:rPr lang="en-US" dirty="0" smtClean="0"/>
              <a:t>vi</a:t>
            </a:r>
            <a:r>
              <a:rPr lang="en-US" spc="-5" dirty="0" smtClean="0"/>
              <a:t>c</a:t>
            </a:r>
            <a:r>
              <a:rPr lang="en-US" dirty="0" smtClean="0"/>
              <a:t>es</a:t>
            </a:r>
            <a:r>
              <a:rPr lang="en-US" spc="30" dirty="0" smtClean="0"/>
              <a:t> </a:t>
            </a:r>
            <a:r>
              <a:rPr lang="en-US" dirty="0"/>
              <a:t>(</a:t>
            </a:r>
            <a:r>
              <a:rPr lang="en-US" spc="-25" dirty="0" smtClean="0"/>
              <a:t>c</a:t>
            </a:r>
            <a:r>
              <a:rPr lang="en-US" dirty="0" smtClean="0"/>
              <a:t>o</a:t>
            </a:r>
            <a:r>
              <a:rPr lang="en-US" spc="-10" dirty="0" smtClean="0"/>
              <a:t>n</a:t>
            </a:r>
            <a:r>
              <a:rPr lang="en-US" spc="-25" dirty="0" smtClean="0"/>
              <a:t>t</a:t>
            </a:r>
            <a:r>
              <a:rPr lang="en-US" dirty="0" smtClean="0"/>
              <a:t>ainers)</a:t>
            </a:r>
          </a:p>
          <a:p>
            <a:endParaRPr lang="en-AU" sz="800" dirty="0">
              <a:latin typeface="Times New Roman"/>
              <a:ea typeface="Times New Roman"/>
            </a:endParaRPr>
          </a:p>
          <a:p>
            <a:pPr marL="245110">
              <a:spcBef>
                <a:spcPts val="335"/>
              </a:spcBef>
              <a:spcAft>
                <a:spcPts val="0"/>
              </a:spcAft>
            </a:pPr>
            <a:r>
              <a:rPr lang="en-US" b="1" spc="5" dirty="0" smtClean="0"/>
              <a:t> Dep</a:t>
            </a:r>
            <a:r>
              <a:rPr lang="en-US" b="1" dirty="0" smtClean="0"/>
              <a:t>l</a:t>
            </a:r>
            <a:r>
              <a:rPr lang="en-US" b="1" spc="-5" dirty="0" smtClean="0"/>
              <a:t>o</a:t>
            </a:r>
            <a:r>
              <a:rPr lang="en-US" b="1" dirty="0" smtClean="0"/>
              <a:t>y</a:t>
            </a:r>
            <a:r>
              <a:rPr lang="en-US" b="1" spc="-15" dirty="0" smtClean="0"/>
              <a:t>m</a:t>
            </a:r>
            <a:r>
              <a:rPr lang="en-US" b="1" spc="-5" dirty="0" smtClean="0"/>
              <a:t>e</a:t>
            </a:r>
            <a:r>
              <a:rPr lang="en-US" b="1" spc="-15" dirty="0" smtClean="0"/>
              <a:t>nt: </a:t>
            </a:r>
            <a:r>
              <a:rPr lang="en-US" spc="-15" dirty="0" smtClean="0"/>
              <a:t> </a:t>
            </a:r>
            <a:r>
              <a:rPr lang="en-US" dirty="0"/>
              <a:t>One or</a:t>
            </a:r>
            <a:r>
              <a:rPr lang="en-US" spc="10" dirty="0"/>
              <a:t> </a:t>
            </a:r>
            <a:r>
              <a:rPr lang="en-US" dirty="0"/>
              <a:t>mo</a:t>
            </a:r>
            <a:r>
              <a:rPr lang="en-US" spc="-25" dirty="0"/>
              <a:t>r</a:t>
            </a:r>
            <a:r>
              <a:rPr lang="en-US" dirty="0"/>
              <a:t>e</a:t>
            </a:r>
            <a:r>
              <a:rPr lang="en-US" spc="15" dirty="0"/>
              <a:t> </a:t>
            </a:r>
            <a:r>
              <a:rPr lang="en-US" dirty="0"/>
              <a:t>running</a:t>
            </a:r>
            <a:r>
              <a:rPr lang="en-US" spc="15" dirty="0"/>
              <a:t> </a:t>
            </a:r>
            <a:r>
              <a:rPr lang="en-US" spc="-20" dirty="0" smtClean="0"/>
              <a:t>c</a:t>
            </a:r>
            <a:r>
              <a:rPr lang="en-US" dirty="0" smtClean="0"/>
              <a:t>o</a:t>
            </a:r>
            <a:r>
              <a:rPr lang="en-US" spc="-10" dirty="0" smtClean="0"/>
              <a:t>n</a:t>
            </a:r>
            <a:r>
              <a:rPr lang="en-US" spc="-25" dirty="0" smtClean="0"/>
              <a:t>t</a:t>
            </a:r>
            <a:r>
              <a:rPr lang="en-US" dirty="0" smtClean="0"/>
              <a:t>aine</a:t>
            </a:r>
            <a:r>
              <a:rPr lang="en-US" spc="-35" dirty="0" smtClean="0"/>
              <a:t>r</a:t>
            </a:r>
            <a:r>
              <a:rPr lang="en-US" dirty="0" smtClean="0"/>
              <a:t>s created from services</a:t>
            </a:r>
            <a:endParaRPr lang="en-US" sz="1200" dirty="0" smtClean="0">
              <a:latin typeface="Times New Roman"/>
              <a:ea typeface="Times New Roman"/>
            </a:endParaRPr>
          </a:p>
          <a:p>
            <a:pPr marL="0" indent="0">
              <a:buNone/>
            </a:pPr>
            <a:endParaRPr lang="en-US" dirty="0" smtClean="0"/>
          </a:p>
          <a:p>
            <a:endParaRPr lang="en-US" dirty="0"/>
          </a:p>
        </p:txBody>
      </p:sp>
      <p:sp>
        <p:nvSpPr>
          <p:cNvPr id="6" name="Text Placeholder 5"/>
          <p:cNvSpPr>
            <a:spLocks noGrp="1"/>
          </p:cNvSpPr>
          <p:nvPr>
            <p:ph type="body" sz="quarter" idx="13"/>
          </p:nvPr>
        </p:nvSpPr>
        <p:spPr>
          <a:xfrm>
            <a:off x="303212" y="914400"/>
            <a:ext cx="11125199" cy="479849"/>
          </a:xfrm>
        </p:spPr>
        <p:txBody>
          <a:bodyPr/>
          <a:lstStyle/>
          <a:p>
            <a:r>
              <a:rPr lang="en-US" sz="3200" dirty="0" smtClean="0">
                <a:solidFill>
                  <a:srgbClr val="FF0000"/>
                </a:solidFill>
              </a:rPr>
              <a:t>Basic Terminology</a:t>
            </a:r>
            <a:r>
              <a:rPr lang="en-US" sz="3700" dirty="0"/>
              <a:t>	</a:t>
            </a:r>
          </a:p>
        </p:txBody>
      </p:sp>
      <p:grpSp>
        <p:nvGrpSpPr>
          <p:cNvPr id="23" name="Group 22"/>
          <p:cNvGrpSpPr/>
          <p:nvPr/>
        </p:nvGrpSpPr>
        <p:grpSpPr>
          <a:xfrm>
            <a:off x="9371012" y="417654"/>
            <a:ext cx="2800684" cy="2201231"/>
            <a:chOff x="3488289" y="1764335"/>
            <a:chExt cx="4740684" cy="3414343"/>
          </a:xfrm>
        </p:grpSpPr>
        <p:pic>
          <p:nvPicPr>
            <p:cNvPr id="24" name="Picture 23" descr="Docker_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8289" y="2416838"/>
              <a:ext cx="4740684" cy="2761840"/>
            </a:xfrm>
            <a:prstGeom prst="rect">
              <a:avLst/>
            </a:prstGeom>
          </p:spPr>
        </p:pic>
        <p:pic>
          <p:nvPicPr>
            <p:cNvPr id="25" name="Picture 24"/>
            <p:cNvPicPr>
              <a:picLocks noChangeAspect="1"/>
            </p:cNvPicPr>
            <p:nvPr/>
          </p:nvPicPr>
          <p:blipFill>
            <a:blip r:embed="rId4"/>
            <a:stretch>
              <a:fillRect/>
            </a:stretch>
          </p:blipFill>
          <p:spPr>
            <a:xfrm>
              <a:off x="4511934" y="3036648"/>
              <a:ext cx="710793" cy="710793"/>
            </a:xfrm>
            <a:prstGeom prst="rect">
              <a:avLst/>
            </a:prstGeom>
          </p:spPr>
        </p:pic>
        <p:pic>
          <p:nvPicPr>
            <p:cNvPr id="26" name="Picture 25"/>
            <p:cNvPicPr>
              <a:picLocks noChangeAspect="1"/>
            </p:cNvPicPr>
            <p:nvPr/>
          </p:nvPicPr>
          <p:blipFill>
            <a:blip r:embed="rId4"/>
            <a:stretch>
              <a:fillRect/>
            </a:stretch>
          </p:blipFill>
          <p:spPr>
            <a:xfrm>
              <a:off x="5055102" y="3035524"/>
              <a:ext cx="710793" cy="710793"/>
            </a:xfrm>
            <a:prstGeom prst="rect">
              <a:avLst/>
            </a:prstGeom>
          </p:spPr>
        </p:pic>
        <p:pic>
          <p:nvPicPr>
            <p:cNvPr id="27" name="Picture 26"/>
            <p:cNvPicPr>
              <a:picLocks noChangeAspect="1"/>
            </p:cNvPicPr>
            <p:nvPr/>
          </p:nvPicPr>
          <p:blipFill>
            <a:blip r:embed="rId4"/>
            <a:stretch>
              <a:fillRect/>
            </a:stretch>
          </p:blipFill>
          <p:spPr>
            <a:xfrm>
              <a:off x="5599387" y="3035524"/>
              <a:ext cx="710793" cy="710793"/>
            </a:xfrm>
            <a:prstGeom prst="rect">
              <a:avLst/>
            </a:prstGeom>
          </p:spPr>
        </p:pic>
        <p:pic>
          <p:nvPicPr>
            <p:cNvPr id="28" name="Picture 27"/>
            <p:cNvPicPr>
              <a:picLocks noChangeAspect="1"/>
            </p:cNvPicPr>
            <p:nvPr/>
          </p:nvPicPr>
          <p:blipFill>
            <a:blip r:embed="rId4"/>
            <a:stretch>
              <a:fillRect/>
            </a:stretch>
          </p:blipFill>
          <p:spPr>
            <a:xfrm>
              <a:off x="6129715" y="3035524"/>
              <a:ext cx="710793" cy="710793"/>
            </a:xfrm>
            <a:prstGeom prst="rect">
              <a:avLst/>
            </a:prstGeom>
          </p:spPr>
        </p:pic>
        <p:pic>
          <p:nvPicPr>
            <p:cNvPr id="29" name="Picture 28"/>
            <p:cNvPicPr>
              <a:picLocks noChangeAspect="1"/>
            </p:cNvPicPr>
            <p:nvPr/>
          </p:nvPicPr>
          <p:blipFill>
            <a:blip r:embed="rId4"/>
            <a:stretch>
              <a:fillRect/>
            </a:stretch>
          </p:blipFill>
          <p:spPr>
            <a:xfrm>
              <a:off x="4885398" y="2405222"/>
              <a:ext cx="710793" cy="710793"/>
            </a:xfrm>
            <a:prstGeom prst="rect">
              <a:avLst/>
            </a:prstGeom>
          </p:spPr>
        </p:pic>
        <p:pic>
          <p:nvPicPr>
            <p:cNvPr id="30" name="Picture 29"/>
            <p:cNvPicPr>
              <a:picLocks noChangeAspect="1"/>
            </p:cNvPicPr>
            <p:nvPr/>
          </p:nvPicPr>
          <p:blipFill>
            <a:blip r:embed="rId4"/>
            <a:stretch>
              <a:fillRect/>
            </a:stretch>
          </p:blipFill>
          <p:spPr>
            <a:xfrm>
              <a:off x="5443639" y="2405222"/>
              <a:ext cx="710793" cy="710793"/>
            </a:xfrm>
            <a:prstGeom prst="rect">
              <a:avLst/>
            </a:prstGeom>
          </p:spPr>
        </p:pic>
        <p:pic>
          <p:nvPicPr>
            <p:cNvPr id="31" name="Picture 30"/>
            <p:cNvPicPr>
              <a:picLocks noChangeAspect="1"/>
            </p:cNvPicPr>
            <p:nvPr/>
          </p:nvPicPr>
          <p:blipFill>
            <a:blip r:embed="rId4"/>
            <a:stretch>
              <a:fillRect/>
            </a:stretch>
          </p:blipFill>
          <p:spPr>
            <a:xfrm>
              <a:off x="6001879" y="2405221"/>
              <a:ext cx="710793" cy="710793"/>
            </a:xfrm>
            <a:prstGeom prst="rect">
              <a:avLst/>
            </a:prstGeom>
          </p:spPr>
        </p:pic>
        <p:pic>
          <p:nvPicPr>
            <p:cNvPr id="32" name="Picture 31"/>
            <p:cNvPicPr>
              <a:picLocks noChangeAspect="1"/>
            </p:cNvPicPr>
            <p:nvPr/>
          </p:nvPicPr>
          <p:blipFill>
            <a:blip r:embed="rId4"/>
            <a:stretch>
              <a:fillRect/>
            </a:stretch>
          </p:blipFill>
          <p:spPr>
            <a:xfrm>
              <a:off x="5709919" y="1764335"/>
              <a:ext cx="710793" cy="710793"/>
            </a:xfrm>
            <a:prstGeom prst="rect">
              <a:avLst/>
            </a:prstGeom>
          </p:spPr>
        </p:pic>
      </p:grpSp>
    </p:spTree>
    <p:extLst>
      <p:ext uri="{BB962C8B-B14F-4D97-AF65-F5344CB8AC3E}">
        <p14:creationId xmlns:p14="http://schemas.microsoft.com/office/powerpoint/2010/main" val="343107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27012" y="228600"/>
            <a:ext cx="11122301" cy="715829"/>
          </a:xfrm>
        </p:spPr>
        <p:txBody>
          <a:bodyPr/>
          <a:lstStyle/>
          <a:p>
            <a:r>
              <a:rPr lang="en-US" sz="3600" b="0" dirty="0"/>
              <a:t>Docker Key </a:t>
            </a:r>
            <a:r>
              <a:rPr lang="en-US" sz="3600" b="0" dirty="0" smtClean="0"/>
              <a:t>Components</a:t>
            </a:r>
            <a:endParaRPr lang="en-US" sz="3600" b="0" dirty="0"/>
          </a:p>
        </p:txBody>
      </p:sp>
      <p:grpSp>
        <p:nvGrpSpPr>
          <p:cNvPr id="23" name="Group 22"/>
          <p:cNvGrpSpPr/>
          <p:nvPr/>
        </p:nvGrpSpPr>
        <p:grpSpPr>
          <a:xfrm>
            <a:off x="9116227" y="417654"/>
            <a:ext cx="2800684" cy="2201231"/>
            <a:chOff x="3488289" y="1764335"/>
            <a:chExt cx="4740684" cy="3414343"/>
          </a:xfrm>
        </p:grpSpPr>
        <p:pic>
          <p:nvPicPr>
            <p:cNvPr id="24" name="Picture 23" descr="Docker_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8289" y="2416838"/>
              <a:ext cx="4740684" cy="2761840"/>
            </a:xfrm>
            <a:prstGeom prst="rect">
              <a:avLst/>
            </a:prstGeom>
          </p:spPr>
        </p:pic>
        <p:pic>
          <p:nvPicPr>
            <p:cNvPr id="25" name="Picture 24"/>
            <p:cNvPicPr>
              <a:picLocks noChangeAspect="1"/>
            </p:cNvPicPr>
            <p:nvPr/>
          </p:nvPicPr>
          <p:blipFill>
            <a:blip r:embed="rId4"/>
            <a:stretch>
              <a:fillRect/>
            </a:stretch>
          </p:blipFill>
          <p:spPr>
            <a:xfrm>
              <a:off x="4511934" y="3036648"/>
              <a:ext cx="710793" cy="710793"/>
            </a:xfrm>
            <a:prstGeom prst="rect">
              <a:avLst/>
            </a:prstGeom>
          </p:spPr>
        </p:pic>
        <p:pic>
          <p:nvPicPr>
            <p:cNvPr id="26" name="Picture 25"/>
            <p:cNvPicPr>
              <a:picLocks noChangeAspect="1"/>
            </p:cNvPicPr>
            <p:nvPr/>
          </p:nvPicPr>
          <p:blipFill>
            <a:blip r:embed="rId4"/>
            <a:stretch>
              <a:fillRect/>
            </a:stretch>
          </p:blipFill>
          <p:spPr>
            <a:xfrm>
              <a:off x="5055102" y="3035524"/>
              <a:ext cx="710793" cy="710793"/>
            </a:xfrm>
            <a:prstGeom prst="rect">
              <a:avLst/>
            </a:prstGeom>
          </p:spPr>
        </p:pic>
        <p:pic>
          <p:nvPicPr>
            <p:cNvPr id="27" name="Picture 26"/>
            <p:cNvPicPr>
              <a:picLocks noChangeAspect="1"/>
            </p:cNvPicPr>
            <p:nvPr/>
          </p:nvPicPr>
          <p:blipFill>
            <a:blip r:embed="rId4"/>
            <a:stretch>
              <a:fillRect/>
            </a:stretch>
          </p:blipFill>
          <p:spPr>
            <a:xfrm>
              <a:off x="5599387" y="3035524"/>
              <a:ext cx="710793" cy="710793"/>
            </a:xfrm>
            <a:prstGeom prst="rect">
              <a:avLst/>
            </a:prstGeom>
          </p:spPr>
        </p:pic>
        <p:pic>
          <p:nvPicPr>
            <p:cNvPr id="28" name="Picture 27"/>
            <p:cNvPicPr>
              <a:picLocks noChangeAspect="1"/>
            </p:cNvPicPr>
            <p:nvPr/>
          </p:nvPicPr>
          <p:blipFill>
            <a:blip r:embed="rId4"/>
            <a:stretch>
              <a:fillRect/>
            </a:stretch>
          </p:blipFill>
          <p:spPr>
            <a:xfrm>
              <a:off x="6129715" y="3035524"/>
              <a:ext cx="710793" cy="710793"/>
            </a:xfrm>
            <a:prstGeom prst="rect">
              <a:avLst/>
            </a:prstGeom>
          </p:spPr>
        </p:pic>
        <p:pic>
          <p:nvPicPr>
            <p:cNvPr id="29" name="Picture 28"/>
            <p:cNvPicPr>
              <a:picLocks noChangeAspect="1"/>
            </p:cNvPicPr>
            <p:nvPr/>
          </p:nvPicPr>
          <p:blipFill>
            <a:blip r:embed="rId4"/>
            <a:stretch>
              <a:fillRect/>
            </a:stretch>
          </p:blipFill>
          <p:spPr>
            <a:xfrm>
              <a:off x="4885398" y="2405222"/>
              <a:ext cx="710793" cy="710793"/>
            </a:xfrm>
            <a:prstGeom prst="rect">
              <a:avLst/>
            </a:prstGeom>
          </p:spPr>
        </p:pic>
        <p:pic>
          <p:nvPicPr>
            <p:cNvPr id="30" name="Picture 29"/>
            <p:cNvPicPr>
              <a:picLocks noChangeAspect="1"/>
            </p:cNvPicPr>
            <p:nvPr/>
          </p:nvPicPr>
          <p:blipFill>
            <a:blip r:embed="rId4"/>
            <a:stretch>
              <a:fillRect/>
            </a:stretch>
          </p:blipFill>
          <p:spPr>
            <a:xfrm>
              <a:off x="5443639" y="2405222"/>
              <a:ext cx="710793" cy="710793"/>
            </a:xfrm>
            <a:prstGeom prst="rect">
              <a:avLst/>
            </a:prstGeom>
          </p:spPr>
        </p:pic>
        <p:pic>
          <p:nvPicPr>
            <p:cNvPr id="31" name="Picture 30"/>
            <p:cNvPicPr>
              <a:picLocks noChangeAspect="1"/>
            </p:cNvPicPr>
            <p:nvPr/>
          </p:nvPicPr>
          <p:blipFill>
            <a:blip r:embed="rId4"/>
            <a:stretch>
              <a:fillRect/>
            </a:stretch>
          </p:blipFill>
          <p:spPr>
            <a:xfrm>
              <a:off x="6001879" y="2405221"/>
              <a:ext cx="710793" cy="710793"/>
            </a:xfrm>
            <a:prstGeom prst="rect">
              <a:avLst/>
            </a:prstGeom>
          </p:spPr>
        </p:pic>
        <p:pic>
          <p:nvPicPr>
            <p:cNvPr id="32" name="Picture 31"/>
            <p:cNvPicPr>
              <a:picLocks noChangeAspect="1"/>
            </p:cNvPicPr>
            <p:nvPr/>
          </p:nvPicPr>
          <p:blipFill>
            <a:blip r:embed="rId4"/>
            <a:stretch>
              <a:fillRect/>
            </a:stretch>
          </p:blipFill>
          <p:spPr>
            <a:xfrm>
              <a:off x="5709919" y="1764335"/>
              <a:ext cx="710793" cy="710793"/>
            </a:xfrm>
            <a:prstGeom prst="rect">
              <a:avLst/>
            </a:prstGeom>
          </p:spPr>
        </p:pic>
      </p:grpSp>
      <p:pic>
        <p:nvPicPr>
          <p:cNvPr id="4" name="Picture 3" descr="Docker Architectu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748" y="1695441"/>
            <a:ext cx="8556802" cy="4474244"/>
          </a:xfrm>
          <a:prstGeom prst="rect">
            <a:avLst/>
          </a:prstGeom>
        </p:spPr>
      </p:pic>
      <p:pic>
        <p:nvPicPr>
          <p:cNvPr id="17" name="Picture 16"/>
          <p:cNvPicPr>
            <a:picLocks noChangeAspect="1"/>
          </p:cNvPicPr>
          <p:nvPr/>
        </p:nvPicPr>
        <p:blipFill>
          <a:blip r:embed="rId4"/>
          <a:stretch>
            <a:fillRect/>
          </a:stretch>
        </p:blipFill>
        <p:spPr>
          <a:xfrm>
            <a:off x="6944681" y="2974021"/>
            <a:ext cx="860710" cy="939275"/>
          </a:xfrm>
          <a:prstGeom prst="rect">
            <a:avLst/>
          </a:prstGeom>
        </p:spPr>
      </p:pic>
      <p:pic>
        <p:nvPicPr>
          <p:cNvPr id="18" name="Picture 17"/>
          <p:cNvPicPr>
            <a:picLocks noChangeAspect="1"/>
          </p:cNvPicPr>
          <p:nvPr/>
        </p:nvPicPr>
        <p:blipFill>
          <a:blip r:embed="rId4"/>
          <a:stretch>
            <a:fillRect/>
          </a:stretch>
        </p:blipFill>
        <p:spPr>
          <a:xfrm>
            <a:off x="5051620" y="4052317"/>
            <a:ext cx="860710" cy="939275"/>
          </a:xfrm>
          <a:prstGeom prst="rect">
            <a:avLst/>
          </a:prstGeom>
        </p:spPr>
      </p:pic>
      <p:sp>
        <p:nvSpPr>
          <p:cNvPr id="20" name="Content Placeholder 2"/>
          <p:cNvSpPr>
            <a:spLocks noGrp="1"/>
          </p:cNvSpPr>
          <p:nvPr>
            <p:ph idx="1"/>
          </p:nvPr>
        </p:nvSpPr>
        <p:spPr>
          <a:xfrm>
            <a:off x="9116227" y="2618884"/>
            <a:ext cx="2800684" cy="2668080"/>
          </a:xfrm>
        </p:spPr>
        <p:txBody>
          <a:bodyPr/>
          <a:lstStyle/>
          <a:p>
            <a:r>
              <a:rPr lang="en-US" dirty="0" smtClean="0"/>
              <a:t> Registry</a:t>
            </a:r>
          </a:p>
          <a:p>
            <a:r>
              <a:rPr lang="en-US" dirty="0"/>
              <a:t> </a:t>
            </a:r>
            <a:r>
              <a:rPr lang="en-US" dirty="0" smtClean="0"/>
              <a:t>Images</a:t>
            </a:r>
          </a:p>
          <a:p>
            <a:r>
              <a:rPr lang="en-US" dirty="0"/>
              <a:t> </a:t>
            </a:r>
            <a:r>
              <a:rPr lang="en-US" dirty="0" smtClean="0"/>
              <a:t>Containers</a:t>
            </a:r>
          </a:p>
          <a:p>
            <a:r>
              <a:rPr lang="en-US" dirty="0"/>
              <a:t> </a:t>
            </a:r>
            <a:r>
              <a:rPr lang="en-US" dirty="0" smtClean="0"/>
              <a:t>Docker daemon/engine</a:t>
            </a:r>
          </a:p>
          <a:p>
            <a:r>
              <a:rPr lang="en-US" dirty="0" smtClean="0"/>
              <a:t>Volumes</a:t>
            </a:r>
          </a:p>
        </p:txBody>
      </p:sp>
      <p:pic>
        <p:nvPicPr>
          <p:cNvPr id="19" name="Picture 18" descr="diskdrive-dark.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3149" y="5325549"/>
            <a:ext cx="649749" cy="487440"/>
          </a:xfrm>
          <a:prstGeom prst="rect">
            <a:avLst/>
          </a:prstGeom>
        </p:spPr>
      </p:pic>
      <p:cxnSp>
        <p:nvCxnSpPr>
          <p:cNvPr id="21" name="Curved Connector 20"/>
          <p:cNvCxnSpPr/>
          <p:nvPr/>
        </p:nvCxnSpPr>
        <p:spPr>
          <a:xfrm>
            <a:off x="3711570" y="4831477"/>
            <a:ext cx="1276453" cy="737792"/>
          </a:xfrm>
          <a:prstGeom prst="curvedConnector3">
            <a:avLst/>
          </a:prstGeom>
          <a:ln w="38100" cmpd="sng">
            <a:prstDash val="dash"/>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406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7" name="Title 1"/>
          <p:cNvSpPr txBox="1">
            <a:spLocks/>
          </p:cNvSpPr>
          <p:nvPr/>
        </p:nvSpPr>
        <p:spPr bwMode="auto">
          <a:xfrm>
            <a:off x="271463" y="2274888"/>
            <a:ext cx="4840287" cy="1304925"/>
          </a:xfrm>
          <a:prstGeom prst="rect">
            <a:avLst/>
          </a:prstGeom>
          <a:noFill/>
          <a:ln w="9525">
            <a:noFill/>
            <a:miter lim="800000"/>
            <a:headEnd/>
            <a:tailEnd/>
          </a:ln>
        </p:spPr>
        <p:txBody>
          <a:bodyPr lIns="0" tIns="0" rIns="0" bIns="0"/>
          <a:lstStyle/>
          <a:p>
            <a:pPr>
              <a:lnSpc>
                <a:spcPct val="90000"/>
              </a:lnSpc>
            </a:pPr>
            <a:endParaRPr lang="en-US" sz="3700" b="1" dirty="0">
              <a:solidFill>
                <a:srgbClr val="000000"/>
              </a:solidFill>
              <a:latin typeface="Calibri" pitchFamily="34" charset="0"/>
            </a:endParaRPr>
          </a:p>
        </p:txBody>
      </p:sp>
      <p:sp>
        <p:nvSpPr>
          <p:cNvPr id="31748" name="Title 35"/>
          <p:cNvSpPr>
            <a:spLocks noGrp="1"/>
          </p:cNvSpPr>
          <p:nvPr>
            <p:ph type="title"/>
          </p:nvPr>
        </p:nvSpPr>
        <p:spPr>
          <a:xfrm>
            <a:off x="227012" y="167640"/>
            <a:ext cx="11125200" cy="492760"/>
          </a:xfrm>
        </p:spPr>
        <p:txBody>
          <a:bodyPr/>
          <a:lstStyle/>
          <a:p>
            <a:r>
              <a:rPr lang="en-US" dirty="0" smtClean="0"/>
              <a:t>Docker Images</a:t>
            </a:r>
          </a:p>
        </p:txBody>
      </p:sp>
      <p:pic>
        <p:nvPicPr>
          <p:cNvPr id="31755" name="Oracle red badge logo" descr="Oracle logo in white on red staging background"/>
          <p:cNvPicPr>
            <a:picLocks noChangeAspect="1"/>
          </p:cNvPicPr>
          <p:nvPr/>
        </p:nvPicPr>
        <p:blipFill>
          <a:blip r:embed="rId3" cstate="print"/>
          <a:srcRect/>
          <a:stretch>
            <a:fillRect/>
          </a:stretch>
        </p:blipFill>
        <p:spPr bwMode="ltGray">
          <a:xfrm>
            <a:off x="531813" y="6264275"/>
            <a:ext cx="1622425" cy="593725"/>
          </a:xfrm>
          <a:prstGeom prst="rect">
            <a:avLst/>
          </a:prstGeom>
          <a:noFill/>
          <a:ln w="9525">
            <a:noFill/>
            <a:miter lim="800000"/>
            <a:headEnd/>
            <a:tailEnd/>
          </a:ln>
        </p:spPr>
      </p:pic>
      <p:sp>
        <p:nvSpPr>
          <p:cNvPr id="22" name="Rectangle 21"/>
          <p:cNvSpPr/>
          <p:nvPr/>
        </p:nvSpPr>
        <p:spPr>
          <a:xfrm>
            <a:off x="271463" y="1684045"/>
            <a:ext cx="4498657" cy="2031325"/>
          </a:xfrm>
          <a:prstGeom prst="rect">
            <a:avLst/>
          </a:prstGeom>
          <a:solidFill>
            <a:schemeClr val="bg2"/>
          </a:solidFill>
          <a:ln>
            <a:solidFill>
              <a:srgbClr val="211F3F"/>
            </a:solidFill>
          </a:ln>
        </p:spPr>
        <p:txBody>
          <a:bodyPr wrap="square">
            <a:spAutoFit/>
          </a:bodyPr>
          <a:lstStyle/>
          <a:p>
            <a:pPr marL="166688" indent="-166688">
              <a:buFont typeface="Arial" pitchFamily="34" charset="0"/>
              <a:buChar char="•"/>
            </a:pPr>
            <a:r>
              <a:rPr lang="en-US" dirty="0" smtClean="0"/>
              <a:t>Containers have writeable file system</a:t>
            </a:r>
          </a:p>
          <a:p>
            <a:pPr marL="166688" indent="-166688">
              <a:buFont typeface="Arial" pitchFamily="34" charset="0"/>
              <a:buChar char="•"/>
            </a:pPr>
            <a:r>
              <a:rPr lang="en-US" dirty="0" smtClean="0"/>
              <a:t>Recipes, the Dockerfiles, can be easily shared</a:t>
            </a:r>
          </a:p>
          <a:p>
            <a:pPr marL="623888" lvl="1" indent="-166688">
              <a:buFont typeface="Arial" pitchFamily="34" charset="0"/>
              <a:buChar char="•"/>
            </a:pPr>
            <a:r>
              <a:rPr lang="en-US" dirty="0" smtClean="0"/>
              <a:t>Container as code</a:t>
            </a:r>
          </a:p>
          <a:p>
            <a:pPr marL="166688" indent="-166688">
              <a:buFont typeface="Arial" pitchFamily="34" charset="0"/>
              <a:buChar char="•"/>
            </a:pPr>
            <a:r>
              <a:rPr lang="en-US" dirty="0" smtClean="0"/>
              <a:t>Images have layered file systems</a:t>
            </a:r>
          </a:p>
          <a:p>
            <a:pPr marL="166688" indent="-166688">
              <a:buFont typeface="Arial" pitchFamily="34" charset="0"/>
              <a:buChar char="•"/>
            </a:pPr>
            <a:r>
              <a:rPr lang="en-US" dirty="0" smtClean="0"/>
              <a:t>Images can be extended</a:t>
            </a:r>
          </a:p>
          <a:p>
            <a:pPr marL="166688" indent="-166688">
              <a:buFont typeface="Arial" pitchFamily="34" charset="0"/>
              <a:buChar char="•"/>
            </a:pPr>
            <a:r>
              <a:rPr lang="en-US" dirty="0" smtClean="0"/>
              <a:t>Images can be shared as binary files</a:t>
            </a:r>
          </a:p>
        </p:txBody>
      </p:sp>
      <p:pic>
        <p:nvPicPr>
          <p:cNvPr id="29" name="Picture 28" descr="docker-layers.png"/>
          <p:cNvPicPr>
            <a:picLocks noChangeAspect="1"/>
          </p:cNvPicPr>
          <p:nvPr/>
        </p:nvPicPr>
        <p:blipFill>
          <a:blip r:embed="rId4" cstate="print"/>
          <a:stretch>
            <a:fillRect/>
          </a:stretch>
        </p:blipFill>
        <p:spPr>
          <a:xfrm>
            <a:off x="4448663" y="888993"/>
            <a:ext cx="7288733" cy="5210640"/>
          </a:xfrm>
          <a:prstGeom prst="rect">
            <a:avLst/>
          </a:prstGeom>
        </p:spPr>
      </p:pic>
    </p:spTree>
    <p:extLst>
      <p:ext uri="{BB962C8B-B14F-4D97-AF65-F5344CB8AC3E}">
        <p14:creationId xmlns:p14="http://schemas.microsoft.com/office/powerpoint/2010/main" val="150955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869" y="213360"/>
            <a:ext cx="11125200" cy="599440"/>
          </a:xfrm>
        </p:spPr>
        <p:txBody>
          <a:bodyPr/>
          <a:lstStyle/>
          <a:p>
            <a:r>
              <a:rPr lang="en-US" dirty="0" smtClean="0"/>
              <a:t>The Architectural Differences: Container Vs VM</a:t>
            </a:r>
            <a:endParaRPr lang="en-US" b="1" dirty="0"/>
          </a:p>
        </p:txBody>
      </p:sp>
      <p:sp>
        <p:nvSpPr>
          <p:cNvPr id="36" name="Text Placeholder 35"/>
          <p:cNvSpPr>
            <a:spLocks noGrp="1"/>
          </p:cNvSpPr>
          <p:nvPr>
            <p:ph type="body" sz="quarter" idx="13"/>
          </p:nvPr>
        </p:nvSpPr>
        <p:spPr>
          <a:xfrm>
            <a:off x="958555" y="1038505"/>
            <a:ext cx="11125199" cy="343299"/>
          </a:xfrm>
        </p:spPr>
        <p:txBody>
          <a:bodyPr/>
          <a:lstStyle/>
          <a:p>
            <a:r>
              <a:rPr lang="en-US" dirty="0" smtClean="0"/>
              <a:t>Key differences                                  VMs			         Containers</a:t>
            </a:r>
            <a:endParaRPr lang="en-US" dirty="0"/>
          </a:p>
          <a:p>
            <a:endParaRPr lang="en-US" dirty="0"/>
          </a:p>
          <a:p>
            <a:endParaRPr lang="en-US" dirty="0"/>
          </a:p>
        </p:txBody>
      </p:sp>
      <p:grpSp>
        <p:nvGrpSpPr>
          <p:cNvPr id="3" name="Group 42"/>
          <p:cNvGrpSpPr/>
          <p:nvPr/>
        </p:nvGrpSpPr>
        <p:grpSpPr>
          <a:xfrm>
            <a:off x="968142" y="1429023"/>
            <a:ext cx="10247577" cy="4541495"/>
            <a:chOff x="968142" y="1764303"/>
            <a:chExt cx="10247577" cy="4449670"/>
          </a:xfrm>
        </p:grpSpPr>
        <p:grpSp>
          <p:nvGrpSpPr>
            <p:cNvPr id="4" name="Group 38"/>
            <p:cNvGrpSpPr/>
            <p:nvPr/>
          </p:nvGrpSpPr>
          <p:grpSpPr>
            <a:xfrm>
              <a:off x="968699" y="5004765"/>
              <a:ext cx="10247020" cy="1209208"/>
              <a:chOff x="968699" y="5004764"/>
              <a:chExt cx="10247020" cy="1065464"/>
            </a:xfrm>
          </p:grpSpPr>
          <p:sp>
            <p:nvSpPr>
              <p:cNvPr id="28" name="Rectangle 14"/>
              <p:cNvSpPr>
                <a:spLocks noChangeArrowheads="1"/>
              </p:cNvSpPr>
              <p:nvPr/>
            </p:nvSpPr>
            <p:spPr bwMode="auto">
              <a:xfrm>
                <a:off x="3439222" y="5004764"/>
                <a:ext cx="3887164" cy="1050823"/>
              </a:xfrm>
              <a:prstGeom prst="rect">
                <a:avLst/>
              </a:prstGeom>
              <a:solidFill>
                <a:srgbClr val="FFFFFF"/>
              </a:solidFill>
              <a:ln w="19050" algn="ctr">
                <a:solidFill>
                  <a:srgbClr val="192933"/>
                </a:solidFill>
                <a:miter lim="800000"/>
                <a:headEnd/>
                <a:tailEnd/>
              </a:ln>
              <a:effectLst/>
            </p:spPr>
            <p:txBody>
              <a:bodyPr wrap="square" lIns="365696" tIns="60949" rIns="182848" bIns="60949" anchor="ctr"/>
              <a:lstStyle/>
              <a:p>
                <a:pPr marR="0" lvl="0" defTabSz="914400" eaLnBrk="1" fontAlgn="auto" latinLnBrk="0" hangingPunct="1">
                  <a:lnSpc>
                    <a:spcPct val="90000"/>
                  </a:lnSpc>
                  <a:spcBef>
                    <a:spcPts val="1000"/>
                  </a:spcBef>
                  <a:spcAft>
                    <a:spcPts val="0"/>
                  </a:spcAft>
                  <a:buClr>
                    <a:srgbClr val="7F7F7F"/>
                  </a:buClr>
                  <a:buSzPct val="85000"/>
                  <a:tabLst/>
                  <a:defRPr/>
                </a:pPr>
                <a:r>
                  <a:rPr kumimoji="0" lang="en-US" sz="1800" b="0" i="0" u="none" strike="noStrike" kern="0" cap="none" spc="0" normalizeH="0" baseline="0" noProof="0" dirty="0" smtClean="0">
                    <a:ln>
                      <a:noFill/>
                    </a:ln>
                    <a:solidFill>
                      <a:srgbClr val="7F7F7F">
                        <a:lumMod val="75000"/>
                      </a:srgbClr>
                    </a:solidFill>
                    <a:effectLst/>
                    <a:uLnTx/>
                    <a:uFillTx/>
                    <a:cs typeface="Arial" charset="0"/>
                  </a:rPr>
                  <a:t>Harder to over-subscribe</a:t>
                </a:r>
                <a:r>
                  <a:rPr kumimoji="0" lang="en-US" sz="1800" b="0" i="0" u="none" strike="noStrike" kern="0" cap="none" spc="0" normalizeH="0" noProof="0" dirty="0" smtClean="0">
                    <a:ln>
                      <a:noFill/>
                    </a:ln>
                    <a:solidFill>
                      <a:srgbClr val="7F7F7F">
                        <a:lumMod val="75000"/>
                      </a:srgbClr>
                    </a:solidFill>
                    <a:effectLst/>
                    <a:uLnTx/>
                    <a:uFillTx/>
                    <a:cs typeface="Arial" charset="0"/>
                  </a:rPr>
                  <a:t> physical hardware resources like CPU and memory</a:t>
                </a:r>
                <a:endParaRPr kumimoji="0" lang="en-US" sz="1800" b="0" i="0" u="none" strike="noStrike" kern="0" cap="none" spc="0" normalizeH="0" baseline="0" noProof="0" dirty="0" smtClean="0">
                  <a:ln>
                    <a:noFill/>
                  </a:ln>
                  <a:solidFill>
                    <a:srgbClr val="7F7F7F">
                      <a:lumMod val="75000"/>
                    </a:srgbClr>
                  </a:solidFill>
                  <a:effectLst/>
                  <a:uLnTx/>
                  <a:uFillTx/>
                  <a:cs typeface="Arial" charset="0"/>
                </a:endParaRPr>
              </a:p>
            </p:txBody>
          </p:sp>
          <p:sp>
            <p:nvSpPr>
              <p:cNvPr id="29" name="AutoShape 5"/>
              <p:cNvSpPr>
                <a:spLocks noChangeArrowheads="1"/>
              </p:cNvSpPr>
              <p:nvPr/>
            </p:nvSpPr>
            <p:spPr bwMode="auto">
              <a:xfrm rot="5400000">
                <a:off x="1681481" y="4312488"/>
                <a:ext cx="1044958" cy="2470521"/>
              </a:xfrm>
              <a:prstGeom prst="homePlate">
                <a:avLst>
                  <a:gd name="adj" fmla="val 0"/>
                </a:avLst>
              </a:prstGeom>
              <a:solidFill>
                <a:srgbClr val="192933"/>
              </a:solidFill>
              <a:ln w="19050" cap="flat" cmpd="sng" algn="ctr">
                <a:noFill/>
                <a:prstDash val="solid"/>
                <a:miter lim="800000"/>
                <a:headEnd/>
                <a:tailEnd/>
              </a:ln>
              <a:effectLst/>
            </p:spPr>
            <p:txBody>
              <a:bodyPr vert="vert270" wrap="square" lIns="121899" tIns="60949" rIns="121899" bIns="60949" anchor="ctr">
                <a:noAutofit/>
              </a:bodyPr>
              <a:lstStyle/>
              <a:p>
                <a:pPr algn="ctr">
                  <a:defRPr/>
                </a:pPr>
                <a:r>
                  <a:rPr lang="en-US" sz="2400" kern="0" dirty="0" smtClean="0">
                    <a:solidFill>
                      <a:prstClr val="white"/>
                    </a:solidFill>
                  </a:rPr>
                  <a:t>Utilization</a:t>
                </a:r>
                <a:endParaRPr lang="en-US" sz="2400" kern="0" dirty="0">
                  <a:solidFill>
                    <a:prstClr val="white"/>
                  </a:solidFill>
                </a:endParaRPr>
              </a:p>
            </p:txBody>
          </p:sp>
          <p:sp>
            <p:nvSpPr>
              <p:cNvPr id="30" name="Rectangle 14"/>
              <p:cNvSpPr>
                <a:spLocks noChangeArrowheads="1"/>
              </p:cNvSpPr>
              <p:nvPr/>
            </p:nvSpPr>
            <p:spPr bwMode="auto">
              <a:xfrm>
                <a:off x="7328555" y="5004764"/>
                <a:ext cx="3887164" cy="1050823"/>
              </a:xfrm>
              <a:prstGeom prst="rect">
                <a:avLst/>
              </a:prstGeom>
              <a:solidFill>
                <a:srgbClr val="FFFFFF"/>
              </a:solidFill>
              <a:ln w="19050" algn="ctr">
                <a:solidFill>
                  <a:srgbClr val="192933"/>
                </a:solidFill>
                <a:miter lim="800000"/>
                <a:headEnd/>
                <a:tailEnd/>
              </a:ln>
              <a:effectLst/>
            </p:spPr>
            <p:txBody>
              <a:bodyPr wrap="square" lIns="365696" tIns="60949" rIns="182848" bIns="60949" anchor="ctr"/>
              <a:lstStyle/>
              <a:p>
                <a:pPr marR="0" lvl="0" defTabSz="914400" eaLnBrk="1" fontAlgn="auto" latinLnBrk="0" hangingPunct="1">
                  <a:lnSpc>
                    <a:spcPct val="90000"/>
                  </a:lnSpc>
                  <a:spcBef>
                    <a:spcPts val="1000"/>
                  </a:spcBef>
                  <a:spcAft>
                    <a:spcPts val="0"/>
                  </a:spcAft>
                  <a:buClr>
                    <a:srgbClr val="7F7F7F"/>
                  </a:buClr>
                  <a:buSzPct val="85000"/>
                  <a:tabLst/>
                  <a:defRPr/>
                </a:pPr>
                <a:r>
                  <a:rPr kumimoji="0" lang="en-US" sz="1800" b="0" i="0" u="none" strike="noStrike" kern="0" cap="none" spc="0" normalizeH="0" baseline="0" noProof="0" dirty="0" smtClean="0">
                    <a:ln>
                      <a:noFill/>
                    </a:ln>
                    <a:solidFill>
                      <a:srgbClr val="7F7F7F">
                        <a:lumMod val="75000"/>
                      </a:srgbClr>
                    </a:solidFill>
                    <a:effectLst/>
                    <a:uLnTx/>
                    <a:uFillTx/>
                    <a:cs typeface="Arial" charset="0"/>
                  </a:rPr>
                  <a:t>Very easy to get to</a:t>
                </a:r>
                <a:r>
                  <a:rPr lang="en-US" kern="0" dirty="0">
                    <a:solidFill>
                      <a:srgbClr val="7F7F7F">
                        <a:lumMod val="75000"/>
                      </a:srgbClr>
                    </a:solidFill>
                    <a:cs typeface="Arial" charset="0"/>
                  </a:rPr>
                  <a:t> </a:t>
                </a:r>
                <a:r>
                  <a:rPr lang="en-US" kern="0" dirty="0" smtClean="0">
                    <a:solidFill>
                      <a:srgbClr val="7F7F7F">
                        <a:lumMod val="75000"/>
                      </a:srgbClr>
                    </a:solidFill>
                    <a:cs typeface="Arial" charset="0"/>
                  </a:rPr>
                  <a:t>100% consume physical hardware resources. Can easily move containers off of hosts when the hosts become too utilized</a:t>
                </a:r>
              </a:p>
            </p:txBody>
          </p:sp>
        </p:grpSp>
        <p:grpSp>
          <p:nvGrpSpPr>
            <p:cNvPr id="6" name="Group 39"/>
            <p:cNvGrpSpPr/>
            <p:nvPr/>
          </p:nvGrpSpPr>
          <p:grpSpPr>
            <a:xfrm>
              <a:off x="968142" y="3924610"/>
              <a:ext cx="10247018" cy="1454149"/>
              <a:chOff x="968142" y="3938417"/>
              <a:chExt cx="10247018" cy="1281288"/>
            </a:xfrm>
          </p:grpSpPr>
          <p:sp>
            <p:nvSpPr>
              <p:cNvPr id="9" name="AutoShape 5"/>
              <p:cNvSpPr>
                <a:spLocks noChangeArrowheads="1"/>
              </p:cNvSpPr>
              <p:nvPr/>
            </p:nvSpPr>
            <p:spPr bwMode="auto">
              <a:xfrm rot="5400000">
                <a:off x="1567887" y="3348928"/>
                <a:ext cx="1271032" cy="2470521"/>
              </a:xfrm>
              <a:prstGeom prst="homePlate">
                <a:avLst>
                  <a:gd name="adj" fmla="val 17731"/>
                </a:avLst>
              </a:prstGeom>
              <a:solidFill>
                <a:srgbClr val="5382A1">
                  <a:lumMod val="50000"/>
                </a:srgbClr>
              </a:solidFill>
              <a:ln w="19050" cap="flat" cmpd="sng" algn="ctr">
                <a:noFill/>
                <a:prstDash val="solid"/>
                <a:miter lim="800000"/>
                <a:headEnd/>
                <a:tailEnd/>
              </a:ln>
              <a:effectLst/>
            </p:spPr>
            <p:txBody>
              <a:bodyPr vert="vert270" wrap="square" lIns="121899" tIns="60949" rIns="121899" bIns="60949" anchor="ctr">
                <a:noAutofit/>
              </a:bodyPr>
              <a:lstStyle/>
              <a:p>
                <a:pPr lvl="0" algn="ctr">
                  <a:defRPr/>
                </a:pPr>
                <a:r>
                  <a:rPr lang="en-US" sz="2400" kern="0" dirty="0" smtClean="0">
                    <a:solidFill>
                      <a:prstClr val="white"/>
                    </a:solidFill>
                  </a:rPr>
                  <a:t>Performance</a:t>
                </a:r>
                <a:endParaRPr lang="en-US" sz="2400" kern="0" dirty="0">
                  <a:solidFill>
                    <a:prstClr val="white"/>
                  </a:solidFill>
                </a:endParaRPr>
              </a:p>
            </p:txBody>
          </p:sp>
          <p:sp>
            <p:nvSpPr>
              <p:cNvPr id="10" name="Rectangle 14"/>
              <p:cNvSpPr>
                <a:spLocks noChangeArrowheads="1"/>
              </p:cNvSpPr>
              <p:nvPr/>
            </p:nvSpPr>
            <p:spPr bwMode="auto">
              <a:xfrm>
                <a:off x="3438663" y="3938417"/>
                <a:ext cx="3887164" cy="1050823"/>
              </a:xfrm>
              <a:prstGeom prst="rect">
                <a:avLst/>
              </a:prstGeom>
              <a:solidFill>
                <a:srgbClr val="FFFFFF"/>
              </a:solidFill>
              <a:ln w="19050" algn="ctr">
                <a:solidFill>
                  <a:srgbClr val="294151"/>
                </a:solidFill>
                <a:miter lim="800000"/>
                <a:headEnd/>
                <a:tailEnd/>
              </a:ln>
              <a:effectLst/>
            </p:spPr>
            <p:txBody>
              <a:bodyPr wrap="square" lIns="365696" tIns="60949" rIns="182848" bIns="60949" anchor="ctr"/>
              <a:lstStyle/>
              <a:p>
                <a:pPr marR="0" lvl="0" defTabSz="914400" eaLnBrk="1" fontAlgn="auto" latinLnBrk="0" hangingPunct="1">
                  <a:lnSpc>
                    <a:spcPct val="90000"/>
                  </a:lnSpc>
                  <a:spcBef>
                    <a:spcPts val="1000"/>
                  </a:spcBef>
                  <a:spcAft>
                    <a:spcPts val="0"/>
                  </a:spcAft>
                  <a:buClr>
                    <a:srgbClr val="7F7F7F"/>
                  </a:buClr>
                  <a:buSzPct val="85000"/>
                  <a:tabLst/>
                  <a:defRPr/>
                </a:pPr>
                <a:r>
                  <a:rPr kumimoji="0" lang="en-US" sz="1800" b="0" i="0" u="none" strike="noStrike" kern="0" cap="none" spc="0" normalizeH="0" baseline="0" noProof="0" dirty="0" smtClean="0">
                    <a:ln>
                      <a:noFill/>
                    </a:ln>
                    <a:solidFill>
                      <a:srgbClr val="7F7F7F">
                        <a:lumMod val="75000"/>
                      </a:srgbClr>
                    </a:solidFill>
                    <a:effectLst/>
                    <a:uLnTx/>
                    <a:uFillTx/>
                    <a:cs typeface="Arial" charset="0"/>
                  </a:rPr>
                  <a:t>Heavy weight –</a:t>
                </a:r>
                <a:r>
                  <a:rPr kumimoji="0" lang="en-US" sz="1800" b="0" i="0" u="none" strike="noStrike" kern="0" cap="none" spc="0" normalizeH="0" noProof="0" dirty="0" smtClean="0">
                    <a:ln>
                      <a:noFill/>
                    </a:ln>
                    <a:solidFill>
                      <a:srgbClr val="7F7F7F">
                        <a:lumMod val="75000"/>
                      </a:srgbClr>
                    </a:solidFill>
                    <a:effectLst/>
                    <a:uLnTx/>
                    <a:uFillTx/>
                    <a:cs typeface="Arial" charset="0"/>
                  </a:rPr>
                  <a:t> must often go through abstraction layers to access physical hardware resources</a:t>
                </a:r>
              </a:p>
            </p:txBody>
          </p:sp>
          <p:sp>
            <p:nvSpPr>
              <p:cNvPr id="15" name="Rectangle 14"/>
              <p:cNvSpPr>
                <a:spLocks noChangeArrowheads="1"/>
              </p:cNvSpPr>
              <p:nvPr/>
            </p:nvSpPr>
            <p:spPr bwMode="auto">
              <a:xfrm>
                <a:off x="7327996" y="3938417"/>
                <a:ext cx="3887164" cy="1050823"/>
              </a:xfrm>
              <a:prstGeom prst="rect">
                <a:avLst/>
              </a:prstGeom>
              <a:solidFill>
                <a:srgbClr val="FFFFFF"/>
              </a:solidFill>
              <a:ln w="19050" algn="ctr">
                <a:solidFill>
                  <a:srgbClr val="294151"/>
                </a:solidFill>
                <a:miter lim="800000"/>
                <a:headEnd/>
                <a:tailEnd/>
              </a:ln>
              <a:effectLst/>
            </p:spPr>
            <p:txBody>
              <a:bodyPr wrap="square" lIns="365696" tIns="60949" rIns="182848" bIns="60949" anchor="ctr"/>
              <a:lstStyle/>
              <a:p>
                <a:pPr marR="0" lvl="0" defTabSz="914400" eaLnBrk="1" fontAlgn="auto" latinLnBrk="0" hangingPunct="1">
                  <a:lnSpc>
                    <a:spcPct val="90000"/>
                  </a:lnSpc>
                  <a:spcBef>
                    <a:spcPts val="1000"/>
                  </a:spcBef>
                  <a:spcAft>
                    <a:spcPts val="0"/>
                  </a:spcAft>
                  <a:buClr>
                    <a:srgbClr val="7F7F7F"/>
                  </a:buClr>
                  <a:buSzPct val="85000"/>
                  <a:tabLst/>
                  <a:defRPr/>
                </a:pPr>
                <a:r>
                  <a:rPr kumimoji="0" lang="en-US" sz="1800" b="0" i="0" u="none" strike="noStrike" kern="0" cap="none" spc="0" normalizeH="0" baseline="0" noProof="0" dirty="0" smtClean="0">
                    <a:ln>
                      <a:noFill/>
                    </a:ln>
                    <a:solidFill>
                      <a:srgbClr val="7F7F7F">
                        <a:lumMod val="75000"/>
                      </a:srgbClr>
                    </a:solidFill>
                    <a:effectLst/>
                    <a:uLnTx/>
                    <a:uFillTx/>
                    <a:cs typeface="Arial" charset="0"/>
                  </a:rPr>
                  <a:t>Lightweight – a container is just an operating system process. 100% native access to all physical hardware resources</a:t>
                </a:r>
              </a:p>
            </p:txBody>
          </p:sp>
        </p:grpSp>
        <p:grpSp>
          <p:nvGrpSpPr>
            <p:cNvPr id="7" name="Group 40"/>
            <p:cNvGrpSpPr/>
            <p:nvPr/>
          </p:nvGrpSpPr>
          <p:grpSpPr>
            <a:xfrm>
              <a:off x="968142" y="2844456"/>
              <a:ext cx="10247020" cy="1442514"/>
              <a:chOff x="968142" y="2872069"/>
              <a:chExt cx="10247020" cy="1271036"/>
            </a:xfrm>
          </p:grpSpPr>
          <p:sp>
            <p:nvSpPr>
              <p:cNvPr id="11" name="Rectangle 14"/>
              <p:cNvSpPr>
                <a:spLocks noChangeArrowheads="1"/>
              </p:cNvSpPr>
              <p:nvPr/>
            </p:nvSpPr>
            <p:spPr bwMode="auto">
              <a:xfrm>
                <a:off x="3438665" y="2872069"/>
                <a:ext cx="3887164" cy="1050823"/>
              </a:xfrm>
              <a:prstGeom prst="rect">
                <a:avLst/>
              </a:prstGeom>
              <a:solidFill>
                <a:srgbClr val="FFFFFF"/>
              </a:solidFill>
              <a:ln w="19050" algn="ctr">
                <a:solidFill>
                  <a:srgbClr val="3E6279"/>
                </a:solidFill>
                <a:miter lim="800000"/>
                <a:headEnd/>
                <a:tailEnd/>
              </a:ln>
              <a:effectLst/>
            </p:spPr>
            <p:txBody>
              <a:bodyPr wrap="square" lIns="365696" tIns="60949" rIns="182848" bIns="60949" anchor="ctr"/>
              <a:lstStyle/>
              <a:p>
                <a:pPr marR="0" lvl="0" defTabSz="914400" eaLnBrk="1" fontAlgn="auto" latinLnBrk="0" hangingPunct="1">
                  <a:lnSpc>
                    <a:spcPct val="90000"/>
                  </a:lnSpc>
                  <a:spcBef>
                    <a:spcPts val="1000"/>
                  </a:spcBef>
                  <a:spcAft>
                    <a:spcPts val="0"/>
                  </a:spcAft>
                  <a:buClr>
                    <a:srgbClr val="7F7F7F"/>
                  </a:buClr>
                  <a:buSzPct val="85000"/>
                  <a:tabLst/>
                  <a:defRPr/>
                </a:pPr>
                <a:r>
                  <a:rPr kumimoji="0" lang="en-US" sz="1800" b="0" i="0" u="none" strike="noStrike" kern="0" cap="none" spc="0" normalizeH="0" baseline="0" noProof="0" dirty="0" smtClean="0">
                    <a:ln>
                      <a:noFill/>
                    </a:ln>
                    <a:solidFill>
                      <a:srgbClr val="7F7F7F">
                        <a:lumMod val="75000"/>
                      </a:srgbClr>
                    </a:solidFill>
                    <a:effectLst/>
                    <a:uLnTx/>
                    <a:uFillTx/>
                    <a:cs typeface="Arial" charset="0"/>
                  </a:rPr>
                  <a:t>Must use configuration</a:t>
                </a:r>
                <a:r>
                  <a:rPr kumimoji="0" lang="en-US" sz="1800" b="0" i="0" u="none" strike="noStrike" kern="0" cap="none" spc="0" normalizeH="0" noProof="0" dirty="0" smtClean="0">
                    <a:ln>
                      <a:noFill/>
                    </a:ln>
                    <a:solidFill>
                      <a:srgbClr val="7F7F7F">
                        <a:lumMod val="75000"/>
                      </a:srgbClr>
                    </a:solidFill>
                    <a:effectLst/>
                    <a:uLnTx/>
                    <a:uFillTx/>
                    <a:cs typeface="Arial" charset="0"/>
                  </a:rPr>
                  <a:t> management tool to apply updates. Or must update every single gold image and then re-deploy</a:t>
                </a:r>
                <a:endParaRPr kumimoji="0" lang="en-US" sz="1800" b="0" i="0" u="none" strike="noStrike" kern="0" cap="none" spc="0" normalizeH="0" baseline="0" noProof="0" dirty="0" smtClean="0">
                  <a:ln>
                    <a:noFill/>
                  </a:ln>
                  <a:solidFill>
                    <a:srgbClr val="7F7F7F">
                      <a:lumMod val="75000"/>
                    </a:srgbClr>
                  </a:solidFill>
                  <a:effectLst/>
                  <a:uLnTx/>
                  <a:uFillTx/>
                  <a:cs typeface="Arial" charset="0"/>
                </a:endParaRPr>
              </a:p>
            </p:txBody>
          </p:sp>
          <p:sp>
            <p:nvSpPr>
              <p:cNvPr id="12" name="AutoShape 5"/>
              <p:cNvSpPr>
                <a:spLocks noChangeArrowheads="1"/>
              </p:cNvSpPr>
              <p:nvPr/>
            </p:nvSpPr>
            <p:spPr bwMode="auto">
              <a:xfrm rot="5400000">
                <a:off x="1567887" y="2272328"/>
                <a:ext cx="1271032" cy="2470521"/>
              </a:xfrm>
              <a:prstGeom prst="homePlate">
                <a:avLst>
                  <a:gd name="adj" fmla="val 17731"/>
                </a:avLst>
              </a:prstGeom>
              <a:solidFill>
                <a:srgbClr val="5382A1">
                  <a:lumMod val="75000"/>
                </a:srgbClr>
              </a:solidFill>
              <a:ln w="19050" cap="flat" cmpd="sng" algn="ctr">
                <a:noFill/>
                <a:prstDash val="solid"/>
                <a:miter lim="800000"/>
                <a:headEnd/>
                <a:tailEnd/>
              </a:ln>
              <a:effectLst/>
            </p:spPr>
            <p:txBody>
              <a:bodyPr vert="vert270" wrap="square" lIns="121899" tIns="60949" rIns="121899" bIns="60949" anchor="ctr">
                <a:noAutofit/>
              </a:bodyPr>
              <a:lstStyle/>
              <a:p>
                <a:pPr algn="ctr">
                  <a:defRPr/>
                </a:pPr>
                <a:r>
                  <a:rPr lang="en-US" sz="2400" kern="0" dirty="0" smtClean="0">
                    <a:solidFill>
                      <a:prstClr val="white"/>
                    </a:solidFill>
                  </a:rPr>
                  <a:t>Updates</a:t>
                </a:r>
                <a:endParaRPr lang="en-US" sz="2400" kern="0" dirty="0">
                  <a:solidFill>
                    <a:prstClr val="white"/>
                  </a:solidFill>
                </a:endParaRPr>
              </a:p>
            </p:txBody>
          </p:sp>
          <p:sp>
            <p:nvSpPr>
              <p:cNvPr id="16" name="Rectangle 14"/>
              <p:cNvSpPr>
                <a:spLocks noChangeArrowheads="1"/>
              </p:cNvSpPr>
              <p:nvPr/>
            </p:nvSpPr>
            <p:spPr bwMode="auto">
              <a:xfrm>
                <a:off x="7327998" y="2872069"/>
                <a:ext cx="3887164" cy="1050823"/>
              </a:xfrm>
              <a:prstGeom prst="rect">
                <a:avLst/>
              </a:prstGeom>
              <a:solidFill>
                <a:srgbClr val="FFFFFF"/>
              </a:solidFill>
              <a:ln w="19050" algn="ctr">
                <a:solidFill>
                  <a:srgbClr val="3E6279"/>
                </a:solidFill>
                <a:miter lim="800000"/>
                <a:headEnd/>
                <a:tailEnd/>
              </a:ln>
              <a:effectLst/>
            </p:spPr>
            <p:txBody>
              <a:bodyPr wrap="square" lIns="365696" tIns="60949" rIns="182848" bIns="60949" anchor="ctr"/>
              <a:lstStyle/>
              <a:p>
                <a:pPr marR="0" lvl="0" defTabSz="914400" eaLnBrk="1" fontAlgn="auto" latinLnBrk="0" hangingPunct="1">
                  <a:lnSpc>
                    <a:spcPct val="90000"/>
                  </a:lnSpc>
                  <a:spcBef>
                    <a:spcPts val="1000"/>
                  </a:spcBef>
                  <a:spcAft>
                    <a:spcPts val="0"/>
                  </a:spcAft>
                  <a:buClr>
                    <a:srgbClr val="7F7F7F"/>
                  </a:buClr>
                  <a:buSzPct val="85000"/>
                  <a:tabLst/>
                  <a:defRPr/>
                </a:pPr>
                <a:r>
                  <a:rPr kumimoji="0" lang="en-US" sz="1800" b="0" i="0" u="none" strike="noStrike" kern="0" cap="none" spc="0" normalizeH="0" baseline="0" noProof="0" dirty="0" smtClean="0">
                    <a:ln>
                      <a:noFill/>
                    </a:ln>
                    <a:solidFill>
                      <a:srgbClr val="7F7F7F">
                        <a:lumMod val="75000"/>
                      </a:srgbClr>
                    </a:solidFill>
                    <a:effectLst/>
                    <a:uLnTx/>
                    <a:uFillTx/>
                    <a:cs typeface="Arial" charset="0"/>
                  </a:rPr>
                  <a:t>Can</a:t>
                </a:r>
                <a:r>
                  <a:rPr kumimoji="0" lang="en-US" sz="1800" b="0" i="0" u="none" strike="noStrike" kern="0" cap="none" spc="0" normalizeH="0" noProof="0" dirty="0" smtClean="0">
                    <a:ln>
                      <a:noFill/>
                    </a:ln>
                    <a:solidFill>
                      <a:srgbClr val="7F7F7F">
                        <a:lumMod val="75000"/>
                      </a:srgbClr>
                    </a:solidFill>
                    <a:effectLst/>
                    <a:uLnTx/>
                    <a:uFillTx/>
                    <a:cs typeface="Arial" charset="0"/>
                  </a:rPr>
                  <a:t> apply diffs to container images, or more</a:t>
                </a:r>
                <a:r>
                  <a:rPr lang="en-US" kern="0" dirty="0" smtClean="0">
                    <a:solidFill>
                      <a:srgbClr val="7F7F7F">
                        <a:lumMod val="75000"/>
                      </a:srgbClr>
                    </a:solidFill>
                    <a:cs typeface="Arial" charset="0"/>
                  </a:rPr>
                  <a:t> often, the image is quickly rebuilt and container re-deployed</a:t>
                </a:r>
              </a:p>
            </p:txBody>
          </p:sp>
        </p:grpSp>
        <p:grpSp>
          <p:nvGrpSpPr>
            <p:cNvPr id="8" name="Group 41"/>
            <p:cNvGrpSpPr/>
            <p:nvPr/>
          </p:nvGrpSpPr>
          <p:grpSpPr>
            <a:xfrm>
              <a:off x="968143" y="1764303"/>
              <a:ext cx="10247019" cy="1442515"/>
              <a:chOff x="968143" y="1805721"/>
              <a:chExt cx="10247019" cy="1271037"/>
            </a:xfrm>
          </p:grpSpPr>
          <p:sp>
            <p:nvSpPr>
              <p:cNvPr id="13" name="Rectangle 14"/>
              <p:cNvSpPr>
                <a:spLocks noChangeArrowheads="1"/>
              </p:cNvSpPr>
              <p:nvPr/>
            </p:nvSpPr>
            <p:spPr bwMode="auto">
              <a:xfrm>
                <a:off x="3438665" y="1805721"/>
                <a:ext cx="3887164" cy="1050823"/>
              </a:xfrm>
              <a:prstGeom prst="rect">
                <a:avLst/>
              </a:prstGeom>
              <a:solidFill>
                <a:srgbClr val="FFFFFF"/>
              </a:solidFill>
              <a:ln w="19050" algn="ctr">
                <a:solidFill>
                  <a:srgbClr val="658496"/>
                </a:solidFill>
                <a:miter lim="800000"/>
                <a:headEnd/>
                <a:tailEnd/>
              </a:ln>
              <a:effectLst/>
            </p:spPr>
            <p:txBody>
              <a:bodyPr wrap="square" lIns="365696" tIns="60949" rIns="182848" bIns="60949" anchor="ctr"/>
              <a:lstStyle/>
              <a:p>
                <a:pPr marR="0" lvl="0" defTabSz="914400" eaLnBrk="1" fontAlgn="auto" latinLnBrk="0" hangingPunct="1">
                  <a:lnSpc>
                    <a:spcPct val="90000"/>
                  </a:lnSpc>
                  <a:spcBef>
                    <a:spcPts val="1000"/>
                  </a:spcBef>
                  <a:spcAft>
                    <a:spcPts val="0"/>
                  </a:spcAft>
                  <a:buClr>
                    <a:srgbClr val="7F7F7F"/>
                  </a:buClr>
                  <a:buSzPct val="85000"/>
                  <a:tabLst/>
                  <a:defRPr/>
                </a:pPr>
                <a:r>
                  <a:rPr kumimoji="0" lang="en-US" sz="1800" b="0" i="0" u="none" strike="noStrike" kern="0" cap="none" spc="0" normalizeH="0" baseline="0" noProof="0" dirty="0" smtClean="0">
                    <a:ln>
                      <a:noFill/>
                    </a:ln>
                    <a:solidFill>
                      <a:srgbClr val="7F7F7F">
                        <a:lumMod val="75000"/>
                      </a:srgbClr>
                    </a:solidFill>
                    <a:effectLst/>
                    <a:uLnTx/>
                    <a:uFillTx/>
                    <a:cs typeface="Arial" charset="0"/>
                  </a:rPr>
                  <a:t>Can be automated with 3</a:t>
                </a:r>
                <a:r>
                  <a:rPr kumimoji="0" lang="en-US" sz="1800" b="0" i="0" u="none" strike="noStrike" kern="0" cap="none" spc="0" normalizeH="0" baseline="30000" noProof="0" dirty="0" smtClean="0">
                    <a:ln>
                      <a:noFill/>
                    </a:ln>
                    <a:solidFill>
                      <a:srgbClr val="7F7F7F">
                        <a:lumMod val="75000"/>
                      </a:srgbClr>
                    </a:solidFill>
                    <a:effectLst/>
                    <a:uLnTx/>
                    <a:uFillTx/>
                    <a:cs typeface="Arial" charset="0"/>
                  </a:rPr>
                  <a:t>rd</a:t>
                </a:r>
                <a:r>
                  <a:rPr kumimoji="0" lang="en-US" sz="1800" b="0" i="0" u="none" strike="noStrike" kern="0" cap="none" spc="0" normalizeH="0" baseline="0" noProof="0" dirty="0" smtClean="0">
                    <a:ln>
                      <a:noFill/>
                    </a:ln>
                    <a:solidFill>
                      <a:srgbClr val="7F7F7F">
                        <a:lumMod val="75000"/>
                      </a:srgbClr>
                    </a:solidFill>
                    <a:effectLst/>
                    <a:uLnTx/>
                    <a:uFillTx/>
                    <a:cs typeface="Arial" charset="0"/>
                  </a:rPr>
                  <a:t>-party tools (Chef/Puppet/etc), but takes a lot of time. </a:t>
                </a:r>
                <a:r>
                  <a:rPr lang="en-US" kern="0" dirty="0" smtClean="0">
                    <a:solidFill>
                      <a:srgbClr val="7F7F7F">
                        <a:lumMod val="75000"/>
                      </a:srgbClr>
                    </a:solidFill>
                    <a:cs typeface="Arial" charset="0"/>
                  </a:rPr>
                  <a:t>Snapshots are bigger compared to Container images.</a:t>
                </a:r>
                <a:endParaRPr kumimoji="0" lang="en-US" sz="1800" b="0" u="none" strike="noStrike" kern="0" cap="none" spc="0" normalizeH="0" baseline="0" noProof="0" dirty="0" smtClean="0">
                  <a:ln>
                    <a:noFill/>
                  </a:ln>
                  <a:solidFill>
                    <a:srgbClr val="7F7F7F">
                      <a:lumMod val="75000"/>
                    </a:srgbClr>
                  </a:solidFill>
                  <a:effectLst/>
                  <a:uLnTx/>
                  <a:uFillTx/>
                  <a:cs typeface="Arial" charset="0"/>
                </a:endParaRPr>
              </a:p>
            </p:txBody>
          </p:sp>
          <p:sp>
            <p:nvSpPr>
              <p:cNvPr id="14" name="AutoShape 5"/>
              <p:cNvSpPr>
                <a:spLocks noChangeArrowheads="1"/>
              </p:cNvSpPr>
              <p:nvPr/>
            </p:nvSpPr>
            <p:spPr bwMode="auto">
              <a:xfrm rot="5400000">
                <a:off x="1567887" y="1205981"/>
                <a:ext cx="1271033" cy="2470521"/>
              </a:xfrm>
              <a:prstGeom prst="homePlate">
                <a:avLst>
                  <a:gd name="adj" fmla="val 17731"/>
                </a:avLst>
              </a:prstGeom>
              <a:solidFill>
                <a:srgbClr val="658496"/>
              </a:solidFill>
              <a:ln w="19050" cap="flat" cmpd="sng" algn="ctr">
                <a:noFill/>
                <a:prstDash val="solid"/>
                <a:miter lim="800000"/>
                <a:headEnd/>
                <a:tailEnd/>
              </a:ln>
              <a:effectLst/>
            </p:spPr>
            <p:txBody>
              <a:bodyPr vert="vert270" wrap="square" lIns="121899" tIns="60949" rIns="121899" bIns="60949" anchor="ctr">
                <a:noAutofit/>
              </a:bodyPr>
              <a:lstStyle/>
              <a:p>
                <a:pPr lvl="0" algn="ctr">
                  <a:defRPr/>
                </a:pPr>
                <a:r>
                  <a:rPr lang="en-US" sz="2400" kern="0" dirty="0" smtClean="0">
                    <a:solidFill>
                      <a:prstClr val="white"/>
                    </a:solidFill>
                  </a:rPr>
                  <a:t>Image </a:t>
                </a:r>
                <a:br>
                  <a:rPr lang="en-US" sz="2400" kern="0" dirty="0" smtClean="0">
                    <a:solidFill>
                      <a:prstClr val="white"/>
                    </a:solidFill>
                  </a:rPr>
                </a:br>
                <a:r>
                  <a:rPr lang="en-US" sz="2400" kern="0" dirty="0" smtClean="0">
                    <a:solidFill>
                      <a:prstClr val="white"/>
                    </a:solidFill>
                  </a:rPr>
                  <a:t>Creation</a:t>
                </a:r>
                <a:endParaRPr lang="en-US" sz="2400" kern="0" dirty="0">
                  <a:solidFill>
                    <a:prstClr val="white"/>
                  </a:solidFill>
                </a:endParaRPr>
              </a:p>
            </p:txBody>
          </p:sp>
          <p:sp>
            <p:nvSpPr>
              <p:cNvPr id="17" name="Rectangle 14"/>
              <p:cNvSpPr>
                <a:spLocks noChangeArrowheads="1"/>
              </p:cNvSpPr>
              <p:nvPr/>
            </p:nvSpPr>
            <p:spPr bwMode="auto">
              <a:xfrm>
                <a:off x="7327998" y="1805721"/>
                <a:ext cx="3887164" cy="1050823"/>
              </a:xfrm>
              <a:prstGeom prst="rect">
                <a:avLst/>
              </a:prstGeom>
              <a:solidFill>
                <a:srgbClr val="FFFFFF"/>
              </a:solidFill>
              <a:ln w="19050" algn="ctr">
                <a:solidFill>
                  <a:srgbClr val="658496"/>
                </a:solidFill>
                <a:miter lim="800000"/>
                <a:headEnd/>
                <a:tailEnd/>
              </a:ln>
              <a:effectLst/>
            </p:spPr>
            <p:txBody>
              <a:bodyPr wrap="square" lIns="365696" tIns="60949" rIns="182848" bIns="60949" anchor="ctr"/>
              <a:lstStyle/>
              <a:p>
                <a:pPr lvl="0">
                  <a:lnSpc>
                    <a:spcPct val="90000"/>
                  </a:lnSpc>
                  <a:spcBef>
                    <a:spcPts val="1000"/>
                  </a:spcBef>
                  <a:buClr>
                    <a:srgbClr val="7F7F7F"/>
                  </a:buClr>
                  <a:buSzPct val="85000"/>
                </a:pPr>
                <a:r>
                  <a:rPr lang="en-US" kern="0" dirty="0" smtClean="0">
                    <a:solidFill>
                      <a:srgbClr val="7F7F7F">
                        <a:lumMod val="75000"/>
                      </a:srgbClr>
                    </a:solidFill>
                    <a:cs typeface="Arial" charset="0"/>
                  </a:rPr>
                  <a:t>Same options as VMs + can also declaratively construct one using native, 1</a:t>
                </a:r>
                <a:r>
                  <a:rPr lang="en-US" kern="0" baseline="30000" dirty="0" smtClean="0">
                    <a:solidFill>
                      <a:srgbClr val="7F7F7F">
                        <a:lumMod val="75000"/>
                      </a:srgbClr>
                    </a:solidFill>
                    <a:cs typeface="Arial" charset="0"/>
                  </a:rPr>
                  <a:t>st</a:t>
                </a:r>
                <a:r>
                  <a:rPr lang="en-US" kern="0" dirty="0" smtClean="0">
                    <a:solidFill>
                      <a:srgbClr val="7F7F7F">
                        <a:lumMod val="75000"/>
                      </a:srgbClr>
                    </a:solidFill>
                    <a:cs typeface="Arial" charset="0"/>
                  </a:rPr>
                  <a:t> class Dockerfile format.</a:t>
                </a:r>
              </a:p>
            </p:txBody>
          </p:sp>
        </p:grpSp>
      </p:grpSp>
    </p:spTree>
    <p:extLst>
      <p:ext uri="{BB962C8B-B14F-4D97-AF65-F5344CB8AC3E}">
        <p14:creationId xmlns:p14="http://schemas.microsoft.com/office/powerpoint/2010/main" val="154681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2014-v2-FIXED">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F0">
            <a:alpha val="21961"/>
          </a:srgbClr>
        </a:solidFill>
        <a:ln w="19050">
          <a:solidFill>
            <a:schemeClr val="accent5"/>
          </a:solidFill>
          <a:miter lim="800000"/>
        </a:ln>
      </a:spPr>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defPPr algn="ctr">
          <a:lnSpc>
            <a:spcPct val="90000"/>
          </a:lnSpc>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xmlns="" name="Oracle_16x9-2014-0714" id="{032D2387-665B-4DFB-BDAE-D66619AD7C3A}" vid="{BB0AD61B-F388-487D-A806-2F7277FE970B}"/>
    </a:ext>
  </a:extLst>
</a:theme>
</file>

<file path=ppt/theme/theme2.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xmlns="" name="Oracle_16x9_2014_521" id="{11138A86-4CFD-4AAE-84ED-85FDB159739F}" vid="{ADD436DE-0EC9-4932-BD4C-5E9FA04FA01B}"/>
    </a:ext>
  </a:ext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Oracle_16x9-2014-v2-FIXED</Template>
  <TotalTime>9109</TotalTime>
  <Words>5296</Words>
  <Application>Microsoft Office PowerPoint</Application>
  <PresentationFormat>Custom</PresentationFormat>
  <Paragraphs>815</Paragraphs>
  <Slides>49</Slides>
  <Notes>13</Notes>
  <HiddenSlides>3</HiddenSlides>
  <MMClips>0</MMClip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Oracle_16x9-2014-v2-FIXED</vt:lpstr>
      <vt:lpstr>Oracle_16x9_2014_521</vt:lpstr>
      <vt:lpstr>PowerPoint Presentation</vt:lpstr>
      <vt:lpstr>Engineering OFSAAI 8.0.4  On Docker Containers </vt:lpstr>
      <vt:lpstr>PowerPoint Presentation</vt:lpstr>
      <vt:lpstr>Program Agenda</vt:lpstr>
      <vt:lpstr>PowerPoint Presentation</vt:lpstr>
      <vt:lpstr>What is Docker?</vt:lpstr>
      <vt:lpstr>PowerPoint Presentation</vt:lpstr>
      <vt:lpstr>Docker Images</vt:lpstr>
      <vt:lpstr>The Architectural Differences: Container Vs VM</vt:lpstr>
      <vt:lpstr>The Architectural Differences: Container Vs VM</vt:lpstr>
      <vt:lpstr>Frequently Asked Questions: Containers / VM’s </vt:lpstr>
      <vt:lpstr>Frequently Asked Questions: Containers / VM’s </vt:lpstr>
      <vt:lpstr>Frequently Asked Questions: Containers / VM’s </vt:lpstr>
      <vt:lpstr>Frequently Asked Questions: Docker? </vt:lpstr>
      <vt:lpstr>Cultural Change to Operations:  Stop Manually Fixing Problems</vt:lpstr>
      <vt:lpstr>The Oracle Container Cloud Service Providing Out of the Box Functionality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OFSAAI  – Docker Deployment Architecture</vt:lpstr>
      <vt:lpstr>OFSAAI Docker Containers Build Process </vt:lpstr>
      <vt:lpstr>OFSAAI Docker Containers Build Process </vt:lpstr>
      <vt:lpstr>OFSAAI Docker Containers Build Process </vt:lpstr>
      <vt:lpstr>OFSAAI Docker Containers Build Process </vt:lpstr>
      <vt:lpstr>PowerPoint Presentation</vt:lpstr>
      <vt:lpstr>PowerPoint Presentation</vt:lpstr>
      <vt:lpstr>PowerPoint Presentation</vt:lpstr>
      <vt:lpstr>PowerPoint Presentation</vt:lpstr>
      <vt:lpstr>PowerPoint Presentation</vt:lpstr>
      <vt:lpstr>PowerPoint Presentation</vt:lpstr>
      <vt:lpstr>Docker RUN commands To Start Containers</vt:lpstr>
      <vt:lpstr>Docker RUN command in OFSAAI Container</vt:lpstr>
      <vt:lpstr>Docker RUN command in OFSAAI Container</vt:lpstr>
      <vt:lpstr>Docker RUN command in OFSAAI Container</vt:lpstr>
      <vt:lpstr>Docker RUN command in OFSAAI Container</vt:lpstr>
      <vt:lpstr>Docker RUN command in OFSAAI Container</vt:lpstr>
      <vt:lpstr>Docker RUN command in OFSAAI Container</vt:lpstr>
      <vt:lpstr>Other Docker YAML / Builds Available</vt:lpstr>
      <vt:lpstr>Other Docker YAML / Builds Available</vt:lpstr>
      <vt:lpstr>Other Docker YAML / Builds Available</vt:lpstr>
      <vt:lpstr>Docker Engineering:  Next Steps</vt:lpstr>
      <vt:lpstr>Appendix  - Useful Docker Commands</vt:lpstr>
      <vt:lpstr>Appendix  - Useful Docker Commands</vt:lpstr>
      <vt:lpstr>PowerPoint Presentation</vt:lpstr>
      <vt:lpstr>PowerPoint Presentation</vt:lpstr>
    </vt:vector>
  </TitlesOfParts>
  <Company>Oracle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Bruno Borges</dc:creator>
  <cp:lastModifiedBy>Andy Baker</cp:lastModifiedBy>
  <cp:revision>992</cp:revision>
  <cp:lastPrinted>2014-07-15T21:24:45Z</cp:lastPrinted>
  <dcterms:created xsi:type="dcterms:W3CDTF">2014-12-10T21:33:46Z</dcterms:created>
  <dcterms:modified xsi:type="dcterms:W3CDTF">2018-10-08T03:54:09Z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